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72" r:id="rId3"/>
    <p:sldId id="257" r:id="rId4"/>
    <p:sldId id="258" r:id="rId5"/>
    <p:sldId id="259" r:id="rId6"/>
    <p:sldId id="261" r:id="rId7"/>
    <p:sldId id="264" r:id="rId8"/>
    <p:sldId id="260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4" r:id="rId26"/>
    <p:sldId id="281" r:id="rId27"/>
    <p:sldId id="282" r:id="rId28"/>
    <p:sldId id="283" r:id="rId29"/>
    <p:sldId id="285" r:id="rId30"/>
    <p:sldId id="280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1" autoAdjust="0"/>
    <p:restoredTop sz="93168" autoAdjust="0"/>
  </p:normalViewPr>
  <p:slideViewPr>
    <p:cSldViewPr snapToGrid="0">
      <p:cViewPr>
        <p:scale>
          <a:sx n="75" d="100"/>
          <a:sy n="75" d="100"/>
        </p:scale>
        <p:origin x="1003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Hoja_de_c_lculo_de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MTK Red/Green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errBars>
            <c:errBarType val="plus"/>
            <c:errValType val="cust"/>
            <c:noEndCap val="0"/>
            <c:plus>
              <c:numRef>
                <c:f>Compensados!$N$4:$N$5</c:f>
                <c:numCache>
                  <c:formatCode>General</c:formatCode>
                  <c:ptCount val="2"/>
                  <c:pt idx="0">
                    <c:v>0.16440452141478762</c:v>
                  </c:pt>
                  <c:pt idx="1">
                    <c:v>0.10949742494605401</c:v>
                  </c:pt>
                </c:numCache>
              </c:numRef>
            </c:plus>
            <c:minus>
              <c:numRef>
                <c:f>Compensados!$N$4:$N$5</c:f>
                <c:numCache>
                  <c:formatCode>General</c:formatCode>
                  <c:ptCount val="2"/>
                  <c:pt idx="0">
                    <c:v>0.16440452141478762</c:v>
                  </c:pt>
                  <c:pt idx="1">
                    <c:v>0.10949742494605401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Compensados!$K$4:$K$5</c:f>
              <c:strCache>
                <c:ptCount val="2"/>
                <c:pt idx="0">
                  <c:v>CM</c:v>
                </c:pt>
                <c:pt idx="1">
                  <c:v>miR</c:v>
                </c:pt>
              </c:strCache>
            </c:strRef>
          </c:cat>
          <c:val>
            <c:numRef>
              <c:f>Compensados!$L$4:$L$5</c:f>
              <c:numCache>
                <c:formatCode>General</c:formatCode>
                <c:ptCount val="2"/>
                <c:pt idx="0">
                  <c:v>2.6009357461578535</c:v>
                </c:pt>
                <c:pt idx="1">
                  <c:v>1.6920907340351057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E1-4B99-9E9D-9DE71B3818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6822640"/>
        <c:axId val="866826384"/>
      </c:barChart>
      <c:catAx>
        <c:axId val="86682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66826384"/>
        <c:crosses val="autoZero"/>
        <c:auto val="1"/>
        <c:lblAlgn val="ctr"/>
        <c:lblOffset val="100"/>
        <c:noMultiLvlLbl val="0"/>
      </c:catAx>
      <c:valAx>
        <c:axId val="866826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668226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CADD8-F583-45D1-93DD-BE97AD1F37B7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075C9-29E5-4FE7-8210-CB2E24A782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3428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075C9-29E5-4FE7-8210-CB2E24A782A8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618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5198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96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31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048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752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4322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2024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3950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12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148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639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203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1D74E-0D06-4DB7-A68E-C8CF5EAC9E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Lab meeting</a:t>
            </a:r>
            <a:r>
              <a:rPr lang="es-ES" dirty="0">
                <a:latin typeface="+mn-lt"/>
              </a:rPr>
              <a:t> 22/10/19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525825-2321-456D-A8E6-17D48300B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302" y="3897389"/>
            <a:ext cx="2839396" cy="1322587"/>
          </a:xfrm>
        </p:spPr>
        <p:txBody>
          <a:bodyPr/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/>
              <a:t>3’UTR </a:t>
            </a:r>
            <a:r>
              <a:rPr lang="en-US" dirty="0"/>
              <a:t>cloning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 err="1" smtClean="0"/>
              <a:t>Inmunoprecipitation</a:t>
            </a:r>
            <a:endParaRPr lang="es-ES" dirty="0" smtClean="0"/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 err="1" smtClean="0"/>
              <a:t>Flow</a:t>
            </a:r>
            <a:r>
              <a:rPr lang="es-ES" dirty="0" smtClean="0"/>
              <a:t> </a:t>
            </a:r>
            <a:r>
              <a:rPr lang="es-ES" dirty="0" err="1" smtClean="0"/>
              <a:t>cytometry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31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44">
            <a:extLst>
              <a:ext uri="{FF2B5EF4-FFF2-40B4-BE49-F238E27FC236}">
                <a16:creationId xmlns:a16="http://schemas.microsoft.com/office/drawing/2014/main" id="{9F65ED0C-CAAF-4C3E-B90A-54EB5F1F3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" t="39794" r="313" b="5004"/>
          <a:stretch/>
        </p:blipFill>
        <p:spPr>
          <a:xfrm>
            <a:off x="450530" y="1032939"/>
            <a:ext cx="6374675" cy="836023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86B63D32-2B7F-454C-8A02-DB4C9CCD7EC2}"/>
              </a:ext>
            </a:extLst>
          </p:cNvPr>
          <p:cNvSpPr txBox="1"/>
          <p:nvPr/>
        </p:nvSpPr>
        <p:spPr>
          <a:xfrm>
            <a:off x="522195" y="50943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DHCR24 fw1 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– DH3 (SeqID BUU264) ~ 822pb</a:t>
            </a: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94B3B87F-09A4-4CE9-AD46-2FB9972FC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589" b="1771"/>
          <a:stretch/>
        </p:blipFill>
        <p:spPr>
          <a:xfrm>
            <a:off x="450530" y="1868962"/>
            <a:ext cx="6385699" cy="55202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2319E7D4-29B5-416F-A268-931A67308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349" y="205468"/>
            <a:ext cx="4800600" cy="6534150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E7115D00-AEB6-44D2-A518-2C35AA55A6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30"/>
          <a:stretch/>
        </p:blipFill>
        <p:spPr>
          <a:xfrm>
            <a:off x="511274" y="2546623"/>
            <a:ext cx="5637463" cy="3938450"/>
          </a:xfrm>
          <a:prstGeom prst="rect">
            <a:avLst/>
          </a:prstGeom>
        </p:spPr>
      </p:pic>
      <p:sp>
        <p:nvSpPr>
          <p:cNvPr id="2" name="Abrir corchete 1">
            <a:extLst>
              <a:ext uri="{FF2B5EF4-FFF2-40B4-BE49-F238E27FC236}">
                <a16:creationId xmlns:a16="http://schemas.microsoft.com/office/drawing/2014/main" id="{1CA7E532-3D07-43C1-83F9-10A5E1EA41B5}"/>
              </a:ext>
            </a:extLst>
          </p:cNvPr>
          <p:cNvSpPr/>
          <p:nvPr/>
        </p:nvSpPr>
        <p:spPr>
          <a:xfrm>
            <a:off x="1513584" y="3145221"/>
            <a:ext cx="173420" cy="283779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2286000" y="57912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chemeClr val="accent1"/>
                </a:solidFill>
              </a:rPr>
              <a:t>…</a:t>
            </a:r>
            <a:endParaRPr lang="es-E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900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B76671F-4E3F-471F-865E-6218E7D8DF73}"/>
              </a:ext>
            </a:extLst>
          </p:cNvPr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Calibri" panose="020F0502020204030204" pitchFamily="34" charset="0"/>
                <a:cs typeface="Calibri" panose="020F0502020204030204" pitchFamily="34" charset="0"/>
              </a:rPr>
              <a:t>SC5D fw1 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– LSD 9 (SeqID BUU267) ~ 852pb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2873FE-0FB1-4D03-9CCC-76AA9703F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5" y="1161369"/>
            <a:ext cx="6315075" cy="79057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688F332-7736-4A25-A093-CE954395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4"/>
          <a:stretch/>
        </p:blipFill>
        <p:spPr>
          <a:xfrm>
            <a:off x="607920" y="1821588"/>
            <a:ext cx="6097680" cy="600075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2F1D7E30-D2B7-4617-9552-FEB3455DC113}"/>
              </a:ext>
            </a:extLst>
          </p:cNvPr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B69AAE55-A0B8-4DC4-9CC4-DE0699A7A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F4AFF033-031B-421D-A159-80DC45995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DE3C9C99-9121-4AF2-B6AD-CA2F472B8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4170" y="2715714"/>
            <a:ext cx="1977830" cy="72132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983EB29-157D-4D8E-8064-5FCAC4004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20" y="2437822"/>
            <a:ext cx="5883752" cy="4114512"/>
          </a:xfrm>
          <a:prstGeom prst="rect">
            <a:avLst/>
          </a:prstGeom>
        </p:spPr>
      </p:pic>
      <p:sp>
        <p:nvSpPr>
          <p:cNvPr id="11" name="Abrir corchete 10">
            <a:extLst>
              <a:ext uri="{FF2B5EF4-FFF2-40B4-BE49-F238E27FC236}">
                <a16:creationId xmlns:a16="http://schemas.microsoft.com/office/drawing/2014/main" id="{07495EEF-97EB-4773-A3DC-904BA50A4CFE}"/>
              </a:ext>
            </a:extLst>
          </p:cNvPr>
          <p:cNvSpPr/>
          <p:nvPr/>
        </p:nvSpPr>
        <p:spPr>
          <a:xfrm>
            <a:off x="1816361" y="3076377"/>
            <a:ext cx="173420" cy="283779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2844800" y="549618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chemeClr val="accent1"/>
                </a:solidFill>
              </a:rPr>
              <a:t>…</a:t>
            </a:r>
            <a:endParaRPr lang="es-E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857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adroTexto 29">
            <a:extLst>
              <a:ext uri="{FF2B5EF4-FFF2-40B4-BE49-F238E27FC236}">
                <a16:creationId xmlns:a16="http://schemas.microsoft.com/office/drawing/2014/main" id="{B0344B84-D9F4-4118-9CF3-2A5C93B06E92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SC5D fw3 – LSD3 (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SeqID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BUU263) ~ 1843pb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5F2D0EA6-EEB3-417A-B357-C74462412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8" y="660654"/>
            <a:ext cx="5836493" cy="80742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78FCA1F8-8B86-438B-8FA1-9D1570EA0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17" y="1468074"/>
            <a:ext cx="5836493" cy="596020"/>
          </a:xfrm>
          <a:prstGeom prst="rect">
            <a:avLst/>
          </a:prstGeom>
        </p:spPr>
      </p:pic>
      <p:grpSp>
        <p:nvGrpSpPr>
          <p:cNvPr id="34" name="Grupo 33">
            <a:extLst>
              <a:ext uri="{FF2B5EF4-FFF2-40B4-BE49-F238E27FC236}">
                <a16:creationId xmlns:a16="http://schemas.microsoft.com/office/drawing/2014/main" id="{64056DA3-994F-4FB8-AE3D-3D5727F41568}"/>
              </a:ext>
            </a:extLst>
          </p:cNvPr>
          <p:cNvGrpSpPr/>
          <p:nvPr/>
        </p:nvGrpSpPr>
        <p:grpSpPr>
          <a:xfrm>
            <a:off x="6916889" y="558819"/>
            <a:ext cx="3062113" cy="5740362"/>
            <a:chOff x="6916889" y="291322"/>
            <a:chExt cx="3062113" cy="5740362"/>
          </a:xfrm>
        </p:grpSpPr>
        <p:pic>
          <p:nvPicPr>
            <p:cNvPr id="54" name="Imagen 53">
              <a:extLst>
                <a:ext uri="{FF2B5EF4-FFF2-40B4-BE49-F238E27FC236}">
                  <a16:creationId xmlns:a16="http://schemas.microsoft.com/office/drawing/2014/main" id="{22A9F0A7-6FCB-422F-A2E8-BAC9156B8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5055" y="291322"/>
              <a:ext cx="2972003" cy="5272480"/>
            </a:xfrm>
            <a:prstGeom prst="rect">
              <a:avLst/>
            </a:prstGeom>
          </p:spPr>
        </p:pic>
        <p:pic>
          <p:nvPicPr>
            <p:cNvPr id="55" name="Imagen 54">
              <a:extLst>
                <a:ext uri="{FF2B5EF4-FFF2-40B4-BE49-F238E27FC236}">
                  <a16:creationId xmlns:a16="http://schemas.microsoft.com/office/drawing/2014/main" id="{1979B4D9-9370-4347-AA85-AFD3C3E61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6889" y="5530246"/>
              <a:ext cx="3062113" cy="501438"/>
            </a:xfrm>
            <a:prstGeom prst="rect">
              <a:avLst/>
            </a:prstGeom>
          </p:spPr>
        </p:pic>
      </p:grpSp>
      <p:pic>
        <p:nvPicPr>
          <p:cNvPr id="56" name="Imagen 55">
            <a:extLst>
              <a:ext uri="{FF2B5EF4-FFF2-40B4-BE49-F238E27FC236}">
                <a16:creationId xmlns:a16="http://schemas.microsoft.com/office/drawing/2014/main" id="{C7D84027-27D5-4333-8406-B2019EDC4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58" y="2275494"/>
            <a:ext cx="5810379" cy="4291184"/>
          </a:xfrm>
          <a:prstGeom prst="rect">
            <a:avLst/>
          </a:prstGeom>
        </p:spPr>
      </p:pic>
      <p:sp>
        <p:nvSpPr>
          <p:cNvPr id="57" name="Abrir corchete 56">
            <a:extLst>
              <a:ext uri="{FF2B5EF4-FFF2-40B4-BE49-F238E27FC236}">
                <a16:creationId xmlns:a16="http://schemas.microsoft.com/office/drawing/2014/main" id="{E76B21D3-D232-4647-B3C1-C0B345314205}"/>
              </a:ext>
            </a:extLst>
          </p:cNvPr>
          <p:cNvSpPr/>
          <p:nvPr/>
        </p:nvSpPr>
        <p:spPr>
          <a:xfrm>
            <a:off x="1328681" y="3195059"/>
            <a:ext cx="173420" cy="283779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1645920" y="569976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chemeClr val="accent1"/>
                </a:solidFill>
              </a:rPr>
              <a:t>…</a:t>
            </a:r>
            <a:endParaRPr lang="es-E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812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/>
              <a:t>mLSS</a:t>
            </a:r>
            <a:r>
              <a:rPr lang="es-ES" sz="2400" dirty="0"/>
              <a:t> - </a:t>
            </a:r>
            <a:r>
              <a:rPr lang="es-ES" sz="2400" dirty="0" err="1"/>
              <a:t>primers</a:t>
            </a:r>
            <a:r>
              <a:rPr lang="es-ES" sz="2400" dirty="0"/>
              <a:t> </a:t>
            </a:r>
            <a:r>
              <a:rPr lang="es-ES" sz="2400" dirty="0" err="1"/>
              <a:t>testing</a:t>
            </a:r>
            <a:endParaRPr lang="es-ES" sz="240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21EC1389-79C8-4B44-AE47-57BF1ED009B2}"/>
              </a:ext>
            </a:extLst>
          </p:cNvPr>
          <p:cNvGrpSpPr/>
          <p:nvPr/>
        </p:nvGrpSpPr>
        <p:grpSpPr>
          <a:xfrm>
            <a:off x="9592506" y="3352285"/>
            <a:ext cx="970044" cy="440585"/>
            <a:chOff x="8604988" y="4047943"/>
            <a:chExt cx="970044" cy="440585"/>
          </a:xfrm>
        </p:grpSpPr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B833FC3A-9AFE-4C6D-B2EF-BA15A3CD9D0E}"/>
                </a:ext>
              </a:extLst>
            </p:cNvPr>
            <p:cNvSpPr txBox="1"/>
            <p:nvPr/>
          </p:nvSpPr>
          <p:spPr>
            <a:xfrm>
              <a:off x="8705883" y="4103312"/>
              <a:ext cx="86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7-mer8</a:t>
              </a:r>
            </a:p>
          </p:txBody>
        </p:sp>
        <p:sp>
          <p:nvSpPr>
            <p:cNvPr id="37" name="Abrir llave 36">
              <a:extLst>
                <a:ext uri="{FF2B5EF4-FFF2-40B4-BE49-F238E27FC236}">
                  <a16:creationId xmlns:a16="http://schemas.microsoft.com/office/drawing/2014/main" id="{B3EA2382-4DDD-45DA-B5FB-9AF575D40DB3}"/>
                </a:ext>
              </a:extLst>
            </p:cNvPr>
            <p:cNvSpPr/>
            <p:nvPr/>
          </p:nvSpPr>
          <p:spPr>
            <a:xfrm flipH="1">
              <a:off x="8604988" y="4047943"/>
              <a:ext cx="100895" cy="44058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1EA12032-8ABF-4B80-AE6C-4F9BCC7FA6C3}"/>
              </a:ext>
            </a:extLst>
          </p:cNvPr>
          <p:cNvGrpSpPr/>
          <p:nvPr/>
        </p:nvGrpSpPr>
        <p:grpSpPr>
          <a:xfrm>
            <a:off x="1312626" y="1857376"/>
            <a:ext cx="4326174" cy="4175124"/>
            <a:chOff x="1973026" y="1791722"/>
            <a:chExt cx="3271423" cy="3456812"/>
          </a:xfrm>
        </p:grpSpPr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E75B19E1-BC2B-42AD-A451-2B4FBF40F0F5}"/>
                </a:ext>
              </a:extLst>
            </p:cNvPr>
            <p:cNvSpPr txBox="1"/>
            <p:nvPr/>
          </p:nvSpPr>
          <p:spPr>
            <a:xfrm>
              <a:off x="2336231" y="1791722"/>
              <a:ext cx="494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Std</a:t>
              </a:r>
              <a:endPara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43" name="Imagen 42" descr="Imagen que contiene negro, interior, blanco, electrónica&#10;&#10;Descripción generada automáticamente">
              <a:extLst>
                <a:ext uri="{FF2B5EF4-FFF2-40B4-BE49-F238E27FC236}">
                  <a16:creationId xmlns:a16="http://schemas.microsoft.com/office/drawing/2014/main" id="{7284BD31-5D79-4896-9128-4BBC41670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94" t="30358" r="40625" b="40885"/>
            <a:stretch/>
          </p:blipFill>
          <p:spPr>
            <a:xfrm>
              <a:off x="1973026" y="2221807"/>
              <a:ext cx="3271423" cy="3026727"/>
            </a:xfrm>
            <a:prstGeom prst="rect">
              <a:avLst/>
            </a:prstGeom>
          </p:spPr>
        </p:pic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60496EEF-B7E3-4B2E-80A7-DEB0DB46B1F1}"/>
                </a:ext>
              </a:extLst>
            </p:cNvPr>
            <p:cNvSpPr txBox="1"/>
            <p:nvPr/>
          </p:nvSpPr>
          <p:spPr>
            <a:xfrm>
              <a:off x="3138224" y="1791722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LSS 1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5491C89F-AFF6-4439-82C4-482F730BC3E6}"/>
                </a:ext>
              </a:extLst>
            </p:cNvPr>
            <p:cNvSpPr txBox="1"/>
            <p:nvPr/>
          </p:nvSpPr>
          <p:spPr>
            <a:xfrm>
              <a:off x="4034623" y="1808241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LSS 2</a:t>
              </a:r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DFEF1581-E243-42EF-BCAD-C4C8EAB9B6DC}"/>
                </a:ext>
              </a:extLst>
            </p:cNvPr>
            <p:cNvSpPr/>
            <p:nvPr/>
          </p:nvSpPr>
          <p:spPr>
            <a:xfrm>
              <a:off x="2988215" y="2877423"/>
              <a:ext cx="820387" cy="43861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791A9F55-FD49-4ED3-9EF9-30883D181EBC}"/>
                </a:ext>
              </a:extLst>
            </p:cNvPr>
            <p:cNvSpPr txBox="1"/>
            <p:nvPr/>
          </p:nvSpPr>
          <p:spPr>
            <a:xfrm>
              <a:off x="3046974" y="2470436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2229pb</a:t>
              </a:r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E1FE12AA-5CE7-4104-BD5C-DD6464076C61}"/>
                </a:ext>
              </a:extLst>
            </p:cNvPr>
            <p:cNvSpPr/>
            <p:nvPr/>
          </p:nvSpPr>
          <p:spPr>
            <a:xfrm>
              <a:off x="3846607" y="2876620"/>
              <a:ext cx="758949" cy="43861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CA16C56A-6677-4B6C-A284-AA407CE68EE3}"/>
                </a:ext>
              </a:extLst>
            </p:cNvPr>
            <p:cNvSpPr txBox="1"/>
            <p:nvPr/>
          </p:nvSpPr>
          <p:spPr>
            <a:xfrm>
              <a:off x="3921612" y="2470436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2192pb</a:t>
              </a:r>
            </a:p>
          </p:txBody>
        </p: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697E1B05-3F00-4567-A4C8-3382FBDFDF2D}"/>
              </a:ext>
            </a:extLst>
          </p:cNvPr>
          <p:cNvSpPr txBox="1"/>
          <p:nvPr/>
        </p:nvSpPr>
        <p:spPr>
          <a:xfrm>
            <a:off x="6395888" y="2677124"/>
            <a:ext cx="46584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ES" b="1" dirty="0" err="1">
                <a:solidFill>
                  <a:prstClr val="black"/>
                </a:solidFill>
                <a:latin typeface="Calibri" panose="020F0502020204030204"/>
              </a:rPr>
              <a:t>Inserts</a:t>
            </a:r>
            <a:endParaRPr lang="es-E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endParaRPr lang="es-ES" b="1" dirty="0">
              <a:solidFill>
                <a:prstClr val="black"/>
              </a:solidFill>
              <a:latin typeface="Calibri" panose="020F0502020204030204"/>
            </a:endParaRPr>
          </a:p>
          <a:p>
            <a:pPr marL="800100" lvl="1" indent="-342900" defTabSz="914400">
              <a:buFontTx/>
              <a:buAutoNum type="arabicPeriod"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LSS fw1/rv1 --&gt; 2229pb</a:t>
            </a:r>
          </a:p>
          <a:p>
            <a:pPr marL="800100" lvl="1" indent="-342900" defTabSz="914400">
              <a:buFontTx/>
              <a:buAutoNum type="arabicPeriod"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LSS fw1/rv2 --&gt; 2192pb</a:t>
            </a:r>
          </a:p>
          <a:p>
            <a:pPr lvl="1" defTabSz="914400"/>
            <a:endParaRPr lang="es-E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45377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/>
              <a:t>mLSS</a:t>
            </a:r>
            <a:r>
              <a:rPr lang="es-ES" sz="2400" dirty="0"/>
              <a:t> – </a:t>
            </a:r>
            <a:r>
              <a:rPr lang="es-ES" sz="2400" dirty="0" err="1"/>
              <a:t>insert</a:t>
            </a:r>
            <a:r>
              <a:rPr lang="es-ES" sz="2400" dirty="0"/>
              <a:t> </a:t>
            </a:r>
            <a:r>
              <a:rPr lang="es-ES" sz="2400" dirty="0" err="1"/>
              <a:t>amplification</a:t>
            </a:r>
            <a:endParaRPr lang="es-ES" sz="2400" dirty="0"/>
          </a:p>
        </p:txBody>
      </p:sp>
      <p:pic>
        <p:nvPicPr>
          <p:cNvPr id="25" name="Imagen 24" descr="Imagen que contiene interior, negro&#10;&#10;Descripción generada automáticamente">
            <a:extLst>
              <a:ext uri="{FF2B5EF4-FFF2-40B4-BE49-F238E27FC236}">
                <a16:creationId xmlns:a16="http://schemas.microsoft.com/office/drawing/2014/main" id="{5F3DBBC2-D1E2-4550-BFAF-B71DC1D13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t="38723" r="48743" b="25743"/>
          <a:stretch/>
        </p:blipFill>
        <p:spPr>
          <a:xfrm>
            <a:off x="2385170" y="2190939"/>
            <a:ext cx="3295463" cy="3081635"/>
          </a:xfrm>
          <a:prstGeom prst="rect">
            <a:avLst/>
          </a:prstGeom>
        </p:spPr>
      </p:pic>
      <p:pic>
        <p:nvPicPr>
          <p:cNvPr id="26" name="Imagen 25" descr="Imagen que contiene interior, negro, foto&#10;&#10;Descripción generada automáticamente">
            <a:extLst>
              <a:ext uri="{FF2B5EF4-FFF2-40B4-BE49-F238E27FC236}">
                <a16:creationId xmlns:a16="http://schemas.microsoft.com/office/drawing/2014/main" id="{7416E903-5B5D-471E-8261-B5C5ED61E2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50301" r="40530" b="13242"/>
          <a:stretch/>
        </p:blipFill>
        <p:spPr>
          <a:xfrm>
            <a:off x="5904734" y="2190939"/>
            <a:ext cx="3295463" cy="3081634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97EEAE57-AEA0-4E6E-AD14-1DEF4A729D35}"/>
              </a:ext>
            </a:extLst>
          </p:cNvPr>
          <p:cNvSpPr txBox="1"/>
          <p:nvPr/>
        </p:nvSpPr>
        <p:spPr>
          <a:xfrm>
            <a:off x="2685247" y="1788259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b="1" dirty="0" err="1">
                <a:solidFill>
                  <a:prstClr val="black"/>
                </a:solidFill>
                <a:latin typeface="Calibri" panose="020F0502020204030204"/>
              </a:rPr>
              <a:t>Std</a:t>
            </a:r>
            <a:endParaRPr lang="es-E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96EB86E-74F8-4A3D-B3E1-DA4F2BE91608}"/>
              </a:ext>
            </a:extLst>
          </p:cNvPr>
          <p:cNvSpPr txBox="1"/>
          <p:nvPr/>
        </p:nvSpPr>
        <p:spPr>
          <a:xfrm>
            <a:off x="4039276" y="1788259"/>
            <a:ext cx="105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b="1" dirty="0" err="1">
                <a:solidFill>
                  <a:prstClr val="black"/>
                </a:solidFill>
                <a:latin typeface="Calibri" panose="020F0502020204030204"/>
              </a:rPr>
              <a:t>mLSS</a:t>
            </a:r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 rv1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01C70CE-4C18-463F-B356-321520F2A8F6}"/>
              </a:ext>
            </a:extLst>
          </p:cNvPr>
          <p:cNvSpPr/>
          <p:nvPr/>
        </p:nvSpPr>
        <p:spPr>
          <a:xfrm>
            <a:off x="3906434" y="2643588"/>
            <a:ext cx="1394686" cy="43861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F369F6A-19F5-4827-81D0-3F3EBA10CFE2}"/>
              </a:ext>
            </a:extLst>
          </p:cNvPr>
          <p:cNvSpPr txBox="1"/>
          <p:nvPr/>
        </p:nvSpPr>
        <p:spPr>
          <a:xfrm>
            <a:off x="4116444" y="2236396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white"/>
                </a:solidFill>
                <a:latin typeface="Calibri" panose="020F0502020204030204"/>
              </a:rPr>
              <a:t>2229pb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0DCCC00-5F7F-4AE6-8D46-352FF3ABAC21}"/>
              </a:ext>
            </a:extLst>
          </p:cNvPr>
          <p:cNvSpPr/>
          <p:nvPr/>
        </p:nvSpPr>
        <p:spPr>
          <a:xfrm>
            <a:off x="7331921" y="2643588"/>
            <a:ext cx="1395889" cy="65086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481E76F7-00C0-42B5-B803-87E63A90C65C}"/>
              </a:ext>
            </a:extLst>
          </p:cNvPr>
          <p:cNvSpPr/>
          <p:nvPr/>
        </p:nvSpPr>
        <p:spPr>
          <a:xfrm>
            <a:off x="5395518" y="3500923"/>
            <a:ext cx="794332" cy="461665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752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mSC5D </a:t>
            </a:r>
            <a:r>
              <a:rPr lang="es-ES" sz="2400" dirty="0" smtClean="0"/>
              <a:t>(full </a:t>
            </a:r>
            <a:r>
              <a:rPr lang="es-ES" sz="2400" dirty="0" err="1" smtClean="0"/>
              <a:t>sequence</a:t>
            </a:r>
            <a:r>
              <a:rPr lang="es-ES" sz="2400" dirty="0"/>
              <a:t>) - </a:t>
            </a:r>
            <a:r>
              <a:rPr lang="es-ES" sz="2400" dirty="0" err="1"/>
              <a:t>primers</a:t>
            </a:r>
            <a:r>
              <a:rPr lang="es-ES" sz="2400" dirty="0"/>
              <a:t> </a:t>
            </a:r>
            <a:r>
              <a:rPr lang="es-ES" sz="2400" dirty="0" err="1"/>
              <a:t>testing</a:t>
            </a:r>
            <a:endParaRPr lang="es-ES" sz="24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668121B-B767-43ED-B26B-5E9CADA93FD2}"/>
              </a:ext>
            </a:extLst>
          </p:cNvPr>
          <p:cNvSpPr txBox="1"/>
          <p:nvPr/>
        </p:nvSpPr>
        <p:spPr>
          <a:xfrm>
            <a:off x="6867294" y="1751319"/>
            <a:ext cx="4540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ES" b="1" dirty="0" err="1">
                <a:solidFill>
                  <a:prstClr val="black"/>
                </a:solidFill>
                <a:latin typeface="Calibri" panose="020F0502020204030204"/>
              </a:rPr>
              <a:t>Inserts</a:t>
            </a:r>
            <a:endParaRPr lang="es-E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endParaRPr lang="es-ES" b="1" dirty="0">
              <a:solidFill>
                <a:prstClr val="black"/>
              </a:solidFill>
              <a:latin typeface="Calibri" panose="020F0502020204030204"/>
            </a:endParaRPr>
          </a:p>
          <a:p>
            <a:pPr marL="800100" lvl="1" indent="-342900" defTabSz="914400">
              <a:buFontTx/>
              <a:buAutoNum type="arabicPeriod"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mSC5D C1 fw3/rv1 (63ºC)--&gt; 3644pb</a:t>
            </a:r>
          </a:p>
          <a:p>
            <a:pPr marL="800100" lvl="1" indent="-342900" defTabSz="914400">
              <a:buFontTx/>
              <a:buAutoNum type="arabicPeriod"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mSC5D C2 fw3/rv2 (65ºC)--&gt; 3377pb</a:t>
            </a:r>
          </a:p>
          <a:p>
            <a:pPr defTabSz="914400"/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miR7 </a:t>
            </a:r>
            <a:r>
              <a:rPr lang="es-ES" b="1" dirty="0" err="1">
                <a:solidFill>
                  <a:prstClr val="black"/>
                </a:solidFill>
                <a:latin typeface="Calibri" panose="020F0502020204030204"/>
              </a:rPr>
              <a:t>binding</a:t>
            </a:r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b="1" dirty="0" err="1">
                <a:solidFill>
                  <a:prstClr val="black"/>
                </a:solidFill>
                <a:latin typeface="Calibri" panose="020F0502020204030204"/>
              </a:rPr>
              <a:t>sites</a:t>
            </a:r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7mer-8 &amp; 7mer-A1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F2E8BCC6-CFAA-4587-A0CF-7E8387FD8470}"/>
              </a:ext>
            </a:extLst>
          </p:cNvPr>
          <p:cNvGrpSpPr/>
          <p:nvPr/>
        </p:nvGrpSpPr>
        <p:grpSpPr>
          <a:xfrm>
            <a:off x="699982" y="1369821"/>
            <a:ext cx="5809011" cy="5088722"/>
            <a:chOff x="699982" y="1369821"/>
            <a:chExt cx="5809011" cy="5088722"/>
          </a:xfrm>
        </p:grpSpPr>
        <p:pic>
          <p:nvPicPr>
            <p:cNvPr id="39" name="Imagen 38" descr="Imagen que contiene foto, blanco, agua, cuarto&#10;&#10;Descripción generada automáticamente">
              <a:extLst>
                <a:ext uri="{FF2B5EF4-FFF2-40B4-BE49-F238E27FC236}">
                  <a16:creationId xmlns:a16="http://schemas.microsoft.com/office/drawing/2014/main" id="{62F5929A-5C17-4B8F-AA7A-C13EC03A4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05" t="39051" r="32267" b="17640"/>
            <a:stretch/>
          </p:blipFill>
          <p:spPr>
            <a:xfrm>
              <a:off x="745587" y="2043289"/>
              <a:ext cx="3221372" cy="3078760"/>
            </a:xfrm>
            <a:prstGeom prst="rect">
              <a:avLst/>
            </a:prstGeom>
          </p:spPr>
        </p:pic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36DA61F7-A721-4672-BE9C-9AF663049423}"/>
                </a:ext>
              </a:extLst>
            </p:cNvPr>
            <p:cNvSpPr txBox="1"/>
            <p:nvPr/>
          </p:nvSpPr>
          <p:spPr>
            <a:xfrm>
              <a:off x="699982" y="1369821"/>
              <a:ext cx="829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sz="1400" b="1" dirty="0" err="1">
                  <a:solidFill>
                    <a:prstClr val="black"/>
                  </a:solidFill>
                  <a:latin typeface="Calibri" panose="020F0502020204030204"/>
                </a:rPr>
                <a:t>Marker</a:t>
              </a:r>
              <a:r>
                <a:rPr lang="es-ES" sz="1400" b="1" dirty="0">
                  <a:solidFill>
                    <a:prstClr val="black"/>
                  </a:solidFill>
                  <a:latin typeface="Calibri" panose="020F0502020204030204"/>
                </a:rPr>
                <a:t> VII</a:t>
              </a:r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F59BE44E-00BF-4BBF-88E5-D587D692E87C}"/>
                </a:ext>
              </a:extLst>
            </p:cNvPr>
            <p:cNvSpPr/>
            <p:nvPr/>
          </p:nvSpPr>
          <p:spPr>
            <a:xfrm>
              <a:off x="1426383" y="2593679"/>
              <a:ext cx="543997" cy="346606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4251F9CB-E4DE-40EC-98EA-17C042673D9C}"/>
                </a:ext>
              </a:extLst>
            </p:cNvPr>
            <p:cNvSpPr txBox="1"/>
            <p:nvPr/>
          </p:nvSpPr>
          <p:spPr>
            <a:xfrm>
              <a:off x="1250181" y="226601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3644pb</a:t>
              </a:r>
            </a:p>
          </p:txBody>
        </p: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6A7F92E2-AB9D-483E-8F07-94A70F80B5D9}"/>
                </a:ext>
              </a:extLst>
            </p:cNvPr>
            <p:cNvCxnSpPr/>
            <p:nvPr/>
          </p:nvCxnSpPr>
          <p:spPr>
            <a:xfrm>
              <a:off x="950397" y="1931928"/>
              <a:ext cx="320036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B4608597-A1CE-45A6-8161-4073E11A0AF2}"/>
                </a:ext>
              </a:extLst>
            </p:cNvPr>
            <p:cNvCxnSpPr/>
            <p:nvPr/>
          </p:nvCxnSpPr>
          <p:spPr>
            <a:xfrm>
              <a:off x="1539025" y="1933326"/>
              <a:ext cx="320036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A6EAD64D-5537-4AC3-B200-EF3A9FB26277}"/>
                </a:ext>
              </a:extLst>
            </p:cNvPr>
            <p:cNvCxnSpPr/>
            <p:nvPr/>
          </p:nvCxnSpPr>
          <p:spPr>
            <a:xfrm>
              <a:off x="2109476" y="1933119"/>
              <a:ext cx="320036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D8ECAB29-5DE2-41C7-8832-41C7AB0E3A55}"/>
                </a:ext>
              </a:extLst>
            </p:cNvPr>
            <p:cNvCxnSpPr/>
            <p:nvPr/>
          </p:nvCxnSpPr>
          <p:spPr>
            <a:xfrm>
              <a:off x="2698104" y="1934517"/>
              <a:ext cx="320036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B9714AB5-18DF-4A3A-8A86-100CC621DF65}"/>
                </a:ext>
              </a:extLst>
            </p:cNvPr>
            <p:cNvCxnSpPr/>
            <p:nvPr/>
          </p:nvCxnSpPr>
          <p:spPr>
            <a:xfrm>
              <a:off x="3286731" y="1931928"/>
              <a:ext cx="320036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73E23816-DE0D-4F26-8410-31CF2E86EC03}"/>
                </a:ext>
              </a:extLst>
            </p:cNvPr>
            <p:cNvSpPr txBox="1"/>
            <p:nvPr/>
          </p:nvSpPr>
          <p:spPr>
            <a:xfrm>
              <a:off x="1355443" y="1389265"/>
              <a:ext cx="6858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sz="1400" b="1" dirty="0">
                  <a:solidFill>
                    <a:prstClr val="black"/>
                  </a:solidFill>
                  <a:latin typeface="Calibri" panose="020F0502020204030204"/>
                </a:rPr>
                <a:t>SC5D C1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FA2831D7-6F04-40B3-9785-BBE612138A73}"/>
                </a:ext>
              </a:extLst>
            </p:cNvPr>
            <p:cNvSpPr txBox="1"/>
            <p:nvPr/>
          </p:nvSpPr>
          <p:spPr>
            <a:xfrm>
              <a:off x="2515185" y="1389265"/>
              <a:ext cx="6858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sz="1400" b="1" dirty="0">
                  <a:solidFill>
                    <a:prstClr val="black"/>
                  </a:solidFill>
                  <a:latin typeface="Calibri" panose="020F0502020204030204"/>
                </a:rPr>
                <a:t>SC5D C2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6FAE7658-AE6F-409B-84FB-CEB219D471A4}"/>
                </a:ext>
              </a:extLst>
            </p:cNvPr>
            <p:cNvSpPr txBox="1"/>
            <p:nvPr/>
          </p:nvSpPr>
          <p:spPr>
            <a:xfrm>
              <a:off x="3032213" y="1383935"/>
              <a:ext cx="829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sz="1400" b="1" dirty="0" err="1">
                  <a:solidFill>
                    <a:prstClr val="black"/>
                  </a:solidFill>
                  <a:latin typeface="Calibri" panose="020F0502020204030204"/>
                </a:rPr>
                <a:t>Nippon</a:t>
              </a:r>
              <a:r>
                <a:rPr lang="es-ES" sz="1400" b="1" dirty="0">
                  <a:solidFill>
                    <a:prstClr val="black"/>
                  </a:solidFill>
                  <a:latin typeface="Calibri" panose="020F0502020204030204"/>
                </a:rPr>
                <a:t> 100bp</a:t>
              </a:r>
            </a:p>
          </p:txBody>
        </p: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D277CC87-7C87-4997-847F-93C15887143B}"/>
                </a:ext>
              </a:extLst>
            </p:cNvPr>
            <p:cNvCxnSpPr>
              <a:cxnSpLocks/>
            </p:cNvCxnSpPr>
            <p:nvPr/>
          </p:nvCxnSpPr>
          <p:spPr>
            <a:xfrm>
              <a:off x="4080889" y="2847726"/>
              <a:ext cx="204852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AAAB08B2-AC7D-4AD2-A85D-D9D9B53A7361}"/>
                </a:ext>
              </a:extLst>
            </p:cNvPr>
            <p:cNvSpPr txBox="1"/>
            <p:nvPr/>
          </p:nvSpPr>
          <p:spPr>
            <a:xfrm>
              <a:off x="4299669" y="2660511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3000pb</a:t>
              </a:r>
            </a:p>
          </p:txBody>
        </p: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A64E2B73-0CBE-4D22-B771-611F119DB5FC}"/>
                </a:ext>
              </a:extLst>
            </p:cNvPr>
            <p:cNvCxnSpPr>
              <a:cxnSpLocks/>
            </p:cNvCxnSpPr>
            <p:nvPr/>
          </p:nvCxnSpPr>
          <p:spPr>
            <a:xfrm>
              <a:off x="4087129" y="3175113"/>
              <a:ext cx="204852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AD2C871E-938C-46D6-8EA1-E702D2851B22}"/>
                </a:ext>
              </a:extLst>
            </p:cNvPr>
            <p:cNvSpPr txBox="1"/>
            <p:nvPr/>
          </p:nvSpPr>
          <p:spPr>
            <a:xfrm>
              <a:off x="4287803" y="2987898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1500pb</a:t>
              </a:r>
            </a:p>
          </p:txBody>
        </p:sp>
        <p:pic>
          <p:nvPicPr>
            <p:cNvPr id="65" name="Imagen 64" descr="Imagen que contiene oscuro, negro, blanco, noche&#10;&#10;Descripción generada automáticamente">
              <a:extLst>
                <a:ext uri="{FF2B5EF4-FFF2-40B4-BE49-F238E27FC236}">
                  <a16:creationId xmlns:a16="http://schemas.microsoft.com/office/drawing/2014/main" id="{871F72AB-9352-4ECD-8E4B-0AED90E78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777" y="4117679"/>
              <a:ext cx="2109216" cy="2340864"/>
            </a:xfrm>
            <a:prstGeom prst="rect">
              <a:avLst/>
            </a:prstGeom>
          </p:spPr>
        </p:pic>
        <p:sp>
          <p:nvSpPr>
            <p:cNvPr id="66" name="Flecha doblada hacia arriba 20">
              <a:extLst>
                <a:ext uri="{FF2B5EF4-FFF2-40B4-BE49-F238E27FC236}">
                  <a16:creationId xmlns:a16="http://schemas.microsoft.com/office/drawing/2014/main" id="{C66DF5EE-D485-4863-A053-A79A4ABECCD0}"/>
                </a:ext>
              </a:extLst>
            </p:cNvPr>
            <p:cNvSpPr/>
            <p:nvPr/>
          </p:nvSpPr>
          <p:spPr>
            <a:xfrm rot="5400000">
              <a:off x="3399031" y="4966201"/>
              <a:ext cx="1057917" cy="766619"/>
            </a:xfrm>
            <a:prstGeom prst="bentUpArrow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ángulo 66">
              <a:extLst>
                <a:ext uri="{FF2B5EF4-FFF2-40B4-BE49-F238E27FC236}">
                  <a16:creationId xmlns:a16="http://schemas.microsoft.com/office/drawing/2014/main" id="{C463E180-D2EA-43B6-AD8A-5CEAED3F7448}"/>
                </a:ext>
              </a:extLst>
            </p:cNvPr>
            <p:cNvSpPr/>
            <p:nvPr/>
          </p:nvSpPr>
          <p:spPr>
            <a:xfrm>
              <a:off x="4744117" y="4710545"/>
              <a:ext cx="372828" cy="25017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4093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mSC5D (full </a:t>
            </a:r>
            <a:r>
              <a:rPr lang="es-ES" sz="2400" dirty="0" err="1" smtClean="0"/>
              <a:t>sequence</a:t>
            </a:r>
            <a:r>
              <a:rPr lang="es-ES" sz="2400" dirty="0" smtClean="0"/>
              <a:t>) </a:t>
            </a:r>
            <a:r>
              <a:rPr lang="es-ES" sz="2400" dirty="0"/>
              <a:t>– </a:t>
            </a:r>
            <a:r>
              <a:rPr lang="es-ES" sz="2400" dirty="0" err="1"/>
              <a:t>insert</a:t>
            </a:r>
            <a:r>
              <a:rPr lang="es-ES" sz="2400" dirty="0"/>
              <a:t> </a:t>
            </a:r>
            <a:r>
              <a:rPr lang="es-ES" sz="2400" dirty="0" err="1"/>
              <a:t>amplification</a:t>
            </a:r>
            <a:endParaRPr lang="es-ES" sz="2400" dirty="0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91C240C4-16B6-41A8-BDD5-BB3CA27E5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6" t="38196" r="31034" b="25038"/>
          <a:stretch/>
        </p:blipFill>
        <p:spPr>
          <a:xfrm>
            <a:off x="3043183" y="1973796"/>
            <a:ext cx="2684478" cy="2903688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EB568D76-1F9C-4F93-A785-147393FD76BC}"/>
              </a:ext>
            </a:extLst>
          </p:cNvPr>
          <p:cNvSpPr txBox="1"/>
          <p:nvPr/>
        </p:nvSpPr>
        <p:spPr>
          <a:xfrm>
            <a:off x="2928185" y="1353306"/>
            <a:ext cx="86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s-ES" sz="1400" b="1" dirty="0" err="1">
                <a:solidFill>
                  <a:prstClr val="black"/>
                </a:solidFill>
                <a:latin typeface="Calibri" panose="020F0502020204030204"/>
              </a:rPr>
              <a:t>Marker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VII</a:t>
            </a: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F7E3581F-4169-41FE-B9CB-6B0CC92E2DED}"/>
              </a:ext>
            </a:extLst>
          </p:cNvPr>
          <p:cNvCxnSpPr>
            <a:cxnSpLocks/>
          </p:cNvCxnSpPr>
          <p:nvPr/>
        </p:nvCxnSpPr>
        <p:spPr>
          <a:xfrm>
            <a:off x="3153490" y="1873018"/>
            <a:ext cx="409802" cy="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1588173E-FE50-4EA0-8C1A-6F509679F63B}"/>
              </a:ext>
            </a:extLst>
          </p:cNvPr>
          <p:cNvCxnSpPr>
            <a:cxnSpLocks/>
          </p:cNvCxnSpPr>
          <p:nvPr/>
        </p:nvCxnSpPr>
        <p:spPr>
          <a:xfrm>
            <a:off x="3802031" y="1868112"/>
            <a:ext cx="409802" cy="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021EEA36-E571-436A-A1FC-65F0013F345F}"/>
              </a:ext>
            </a:extLst>
          </p:cNvPr>
          <p:cNvCxnSpPr>
            <a:cxnSpLocks/>
          </p:cNvCxnSpPr>
          <p:nvPr/>
        </p:nvCxnSpPr>
        <p:spPr>
          <a:xfrm>
            <a:off x="4474357" y="1873018"/>
            <a:ext cx="409802" cy="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729FC5C3-AD3C-44BC-B4F0-4DE5143B4149}"/>
              </a:ext>
            </a:extLst>
          </p:cNvPr>
          <p:cNvCxnSpPr>
            <a:cxnSpLocks/>
          </p:cNvCxnSpPr>
          <p:nvPr/>
        </p:nvCxnSpPr>
        <p:spPr>
          <a:xfrm>
            <a:off x="5130288" y="1876526"/>
            <a:ext cx="409802" cy="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BE7B65BA-259E-43DC-9001-9A7E38434F9E}"/>
              </a:ext>
            </a:extLst>
          </p:cNvPr>
          <p:cNvSpPr txBox="1"/>
          <p:nvPr/>
        </p:nvSpPr>
        <p:spPr>
          <a:xfrm>
            <a:off x="3630185" y="1353306"/>
            <a:ext cx="77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SC5D C1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BDEF618A-3FE5-4E65-8054-38854B16B408}"/>
              </a:ext>
            </a:extLst>
          </p:cNvPr>
          <p:cNvSpPr txBox="1"/>
          <p:nvPr/>
        </p:nvSpPr>
        <p:spPr>
          <a:xfrm>
            <a:off x="4288135" y="1353306"/>
            <a:ext cx="77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SC5D C1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B4FDB13-E194-4519-91C2-36C0D7204371}"/>
              </a:ext>
            </a:extLst>
          </p:cNvPr>
          <p:cNvSpPr txBox="1"/>
          <p:nvPr/>
        </p:nvSpPr>
        <p:spPr>
          <a:xfrm>
            <a:off x="4811621" y="1344892"/>
            <a:ext cx="1061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s-ES" sz="1400" b="1" dirty="0" err="1">
                <a:solidFill>
                  <a:prstClr val="black"/>
                </a:solidFill>
                <a:latin typeface="Calibri" panose="020F0502020204030204"/>
              </a:rPr>
              <a:t>Nippon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100bp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3408D301-D419-4778-930C-0F63BBDA1A5D}"/>
              </a:ext>
            </a:extLst>
          </p:cNvPr>
          <p:cNvSpPr/>
          <p:nvPr/>
        </p:nvSpPr>
        <p:spPr>
          <a:xfrm>
            <a:off x="4315996" y="2620854"/>
            <a:ext cx="665044" cy="36072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2D048392-7796-4DF4-B49C-2D34F46AEDF6}"/>
              </a:ext>
            </a:extLst>
          </p:cNvPr>
          <p:cNvSpPr/>
          <p:nvPr/>
        </p:nvSpPr>
        <p:spPr>
          <a:xfrm>
            <a:off x="3666195" y="2620854"/>
            <a:ext cx="665044" cy="36072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17689B84-B2D9-4169-878A-E79999368A6A}"/>
              </a:ext>
            </a:extLst>
          </p:cNvPr>
          <p:cNvSpPr txBox="1"/>
          <p:nvPr/>
        </p:nvSpPr>
        <p:spPr>
          <a:xfrm>
            <a:off x="4072941" y="263981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881A9E7F-F4B7-4393-96E5-3BAC16171A15}"/>
              </a:ext>
            </a:extLst>
          </p:cNvPr>
          <p:cNvSpPr/>
          <p:nvPr/>
        </p:nvSpPr>
        <p:spPr>
          <a:xfrm>
            <a:off x="3630185" y="3258417"/>
            <a:ext cx="1350855" cy="268448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B71A2AB8-EC4F-49A5-9559-7B3B944A1A72}"/>
              </a:ext>
            </a:extLst>
          </p:cNvPr>
          <p:cNvSpPr txBox="1"/>
          <p:nvPr/>
        </p:nvSpPr>
        <p:spPr>
          <a:xfrm>
            <a:off x="4832961" y="339022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52" name="Imagen 51" descr="Imagen que contiene foto, blanco, cuarto, tabla&#10;&#10;Descripción generada automáticamente">
            <a:extLst>
              <a:ext uri="{FF2B5EF4-FFF2-40B4-BE49-F238E27FC236}">
                <a16:creationId xmlns:a16="http://schemas.microsoft.com/office/drawing/2014/main" id="{A36ADFA3-D93D-44A8-8A48-9B9285E4F5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4" t="33881" r="32300" b="22644"/>
          <a:stretch/>
        </p:blipFill>
        <p:spPr>
          <a:xfrm rot="-60000">
            <a:off x="6115888" y="3956883"/>
            <a:ext cx="1995527" cy="2296403"/>
          </a:xfrm>
          <a:prstGeom prst="rect">
            <a:avLst/>
          </a:prstGeom>
        </p:spPr>
      </p:pic>
      <p:sp>
        <p:nvSpPr>
          <p:cNvPr id="53" name="Flecha doblada hacia arriba 20">
            <a:extLst>
              <a:ext uri="{FF2B5EF4-FFF2-40B4-BE49-F238E27FC236}">
                <a16:creationId xmlns:a16="http://schemas.microsoft.com/office/drawing/2014/main" id="{AE71412C-6523-436F-A245-47A5E876215F}"/>
              </a:ext>
            </a:extLst>
          </p:cNvPr>
          <p:cNvSpPr/>
          <p:nvPr/>
        </p:nvSpPr>
        <p:spPr>
          <a:xfrm rot="5400000">
            <a:off x="5233808" y="4889836"/>
            <a:ext cx="1057917" cy="766619"/>
          </a:xfrm>
          <a:prstGeom prst="bentUpArrow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3A01E191-FFD7-4178-90A8-71BC5CF584D4}"/>
              </a:ext>
            </a:extLst>
          </p:cNvPr>
          <p:cNvSpPr/>
          <p:nvPr/>
        </p:nvSpPr>
        <p:spPr>
          <a:xfrm>
            <a:off x="7148627" y="4464821"/>
            <a:ext cx="443345" cy="30707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1E6CA3C-1847-4C59-AD23-1D06792ABEA3}"/>
              </a:ext>
            </a:extLst>
          </p:cNvPr>
          <p:cNvSpPr txBox="1"/>
          <p:nvPr/>
        </p:nvSpPr>
        <p:spPr>
          <a:xfrm>
            <a:off x="4260814" y="223949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3644pb</a:t>
            </a:r>
          </a:p>
        </p:txBody>
      </p:sp>
    </p:spTree>
    <p:extLst>
      <p:ext uri="{BB962C8B-B14F-4D97-AF65-F5344CB8AC3E}">
        <p14:creationId xmlns:p14="http://schemas.microsoft.com/office/powerpoint/2010/main" val="1365967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/>
              <a:t>mLSS</a:t>
            </a:r>
            <a:r>
              <a:rPr lang="es-ES" sz="2400" dirty="0"/>
              <a:t> &amp; mSC5D C1 – </a:t>
            </a:r>
            <a:r>
              <a:rPr lang="es-ES" sz="2400" dirty="0" err="1"/>
              <a:t>insert</a:t>
            </a:r>
            <a:r>
              <a:rPr lang="es-ES" sz="2400" dirty="0"/>
              <a:t> </a:t>
            </a:r>
            <a:r>
              <a:rPr lang="es-ES" sz="2400" dirty="0" err="1"/>
              <a:t>size</a:t>
            </a:r>
            <a:r>
              <a:rPr lang="es-ES" sz="2400" dirty="0"/>
              <a:t> </a:t>
            </a:r>
            <a:r>
              <a:rPr lang="es-ES" sz="2400" dirty="0" err="1"/>
              <a:t>check</a:t>
            </a:r>
            <a:endParaRPr lang="es-ES" sz="24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8CA079CA-4946-4468-97B5-1CE5D330DB75}"/>
              </a:ext>
            </a:extLst>
          </p:cNvPr>
          <p:cNvGrpSpPr/>
          <p:nvPr/>
        </p:nvGrpSpPr>
        <p:grpSpPr>
          <a:xfrm>
            <a:off x="1132519" y="1181267"/>
            <a:ext cx="5473233" cy="5179583"/>
            <a:chOff x="3702298" y="1487139"/>
            <a:chExt cx="4398863" cy="4430716"/>
          </a:xfrm>
        </p:grpSpPr>
        <p:pic>
          <p:nvPicPr>
            <p:cNvPr id="62" name="Imagen 61">
              <a:extLst>
                <a:ext uri="{FF2B5EF4-FFF2-40B4-BE49-F238E27FC236}">
                  <a16:creationId xmlns:a16="http://schemas.microsoft.com/office/drawing/2014/main" id="{6D550A62-CBC6-4E49-BDCD-8F32A14C9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2" t="24165" r="4674" b="13504"/>
            <a:stretch/>
          </p:blipFill>
          <p:spPr>
            <a:xfrm>
              <a:off x="3702298" y="2235087"/>
              <a:ext cx="4398863" cy="3682768"/>
            </a:xfrm>
            <a:prstGeom prst="rect">
              <a:avLst/>
            </a:prstGeom>
          </p:spPr>
        </p:pic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DB3BE9BD-85D8-4D5B-BBA9-C42DF05C55E4}"/>
                </a:ext>
              </a:extLst>
            </p:cNvPr>
            <p:cNvSpPr txBox="1"/>
            <p:nvPr/>
          </p:nvSpPr>
          <p:spPr>
            <a:xfrm>
              <a:off x="3915425" y="1489288"/>
              <a:ext cx="760337" cy="552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b="1" dirty="0" err="1">
                  <a:solidFill>
                    <a:prstClr val="black"/>
                  </a:solidFill>
                  <a:latin typeface="Calibri" panose="020F0502020204030204"/>
                </a:rPr>
                <a:t>Marker</a:t>
              </a:r>
              <a:r>
                <a:rPr lang="es-ES" b="1" dirty="0">
                  <a:solidFill>
                    <a:prstClr val="black"/>
                  </a:solidFill>
                  <a:latin typeface="Calibri" panose="020F0502020204030204"/>
                </a:rPr>
                <a:t> VII</a:t>
              </a:r>
            </a:p>
          </p:txBody>
        </p: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1787FAC0-FFAE-4AA9-BFD3-43DFF1262FCE}"/>
                </a:ext>
              </a:extLst>
            </p:cNvPr>
            <p:cNvCxnSpPr>
              <a:cxnSpLocks/>
            </p:cNvCxnSpPr>
            <p:nvPr/>
          </p:nvCxnSpPr>
          <p:spPr>
            <a:xfrm>
              <a:off x="4120647" y="2093430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661FB306-9767-4D71-8479-B1F2618FB6E0}"/>
                </a:ext>
              </a:extLst>
            </p:cNvPr>
            <p:cNvCxnSpPr>
              <a:cxnSpLocks/>
            </p:cNvCxnSpPr>
            <p:nvPr/>
          </p:nvCxnSpPr>
          <p:spPr>
            <a:xfrm>
              <a:off x="4790657" y="2093430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396C3D23-908A-4AEA-90AC-E76CC14148C3}"/>
                </a:ext>
              </a:extLst>
            </p:cNvPr>
            <p:cNvSpPr txBox="1"/>
            <p:nvPr/>
          </p:nvSpPr>
          <p:spPr>
            <a:xfrm>
              <a:off x="6523914" y="1489288"/>
              <a:ext cx="760337" cy="552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b="1" dirty="0" err="1">
                  <a:solidFill>
                    <a:prstClr val="black"/>
                  </a:solidFill>
                  <a:latin typeface="Calibri" panose="020F0502020204030204"/>
                </a:rPr>
                <a:t>Nippon</a:t>
              </a:r>
              <a:r>
                <a:rPr lang="es-ES" b="1" dirty="0">
                  <a:solidFill>
                    <a:prstClr val="black"/>
                  </a:solidFill>
                  <a:latin typeface="Calibri" panose="020F0502020204030204"/>
                </a:rPr>
                <a:t> 100bp</a:t>
              </a:r>
            </a:p>
          </p:txBody>
        </p: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971E1D27-5EBE-43E0-AAAD-6BC86FB84777}"/>
                </a:ext>
              </a:extLst>
            </p:cNvPr>
            <p:cNvCxnSpPr>
              <a:cxnSpLocks/>
            </p:cNvCxnSpPr>
            <p:nvPr/>
          </p:nvCxnSpPr>
          <p:spPr>
            <a:xfrm>
              <a:off x="5464284" y="2093430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7FE5AAB0-546D-4519-A1D3-6573055806D4}"/>
                </a:ext>
              </a:extLst>
            </p:cNvPr>
            <p:cNvCxnSpPr>
              <a:cxnSpLocks/>
            </p:cNvCxnSpPr>
            <p:nvPr/>
          </p:nvCxnSpPr>
          <p:spPr>
            <a:xfrm>
              <a:off x="6134294" y="2093430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2643FFA8-50C7-4D78-B326-BC9282B06770}"/>
                </a:ext>
              </a:extLst>
            </p:cNvPr>
            <p:cNvCxnSpPr>
              <a:cxnSpLocks/>
            </p:cNvCxnSpPr>
            <p:nvPr/>
          </p:nvCxnSpPr>
          <p:spPr>
            <a:xfrm>
              <a:off x="6724083" y="2093430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0A6EEC26-4159-497B-B2C1-0493ACD67537}"/>
                </a:ext>
              </a:extLst>
            </p:cNvPr>
            <p:cNvCxnSpPr>
              <a:cxnSpLocks/>
            </p:cNvCxnSpPr>
            <p:nvPr/>
          </p:nvCxnSpPr>
          <p:spPr>
            <a:xfrm>
              <a:off x="7394093" y="2093430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B0DEEF2F-0611-4189-8D72-881343AE0DF1}"/>
                </a:ext>
              </a:extLst>
            </p:cNvPr>
            <p:cNvSpPr txBox="1"/>
            <p:nvPr/>
          </p:nvSpPr>
          <p:spPr>
            <a:xfrm>
              <a:off x="4685869" y="1487139"/>
              <a:ext cx="578139" cy="552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b="1" dirty="0">
                  <a:solidFill>
                    <a:prstClr val="black"/>
                  </a:solidFill>
                  <a:latin typeface="Calibri" panose="020F0502020204030204"/>
                </a:rPr>
                <a:t>SC5D C1</a:t>
              </a:r>
            </a:p>
          </p:txBody>
        </p:sp>
        <p:sp>
          <p:nvSpPr>
            <p:cNvPr id="72" name="CuadroTexto 71">
              <a:extLst>
                <a:ext uri="{FF2B5EF4-FFF2-40B4-BE49-F238E27FC236}">
                  <a16:creationId xmlns:a16="http://schemas.microsoft.com/office/drawing/2014/main" id="{8B4CBA9E-577E-4231-91E2-289D466C3496}"/>
                </a:ext>
              </a:extLst>
            </p:cNvPr>
            <p:cNvSpPr txBox="1"/>
            <p:nvPr/>
          </p:nvSpPr>
          <p:spPr>
            <a:xfrm>
              <a:off x="6034209" y="1618218"/>
              <a:ext cx="560169" cy="315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b="1" dirty="0">
                  <a:solidFill>
                    <a:prstClr val="black"/>
                  </a:solidFill>
                  <a:latin typeface="Calibri" panose="020F0502020204030204"/>
                </a:rPr>
                <a:t>LSS</a:t>
              </a:r>
            </a:p>
          </p:txBody>
        </p:sp>
        <p:sp>
          <p:nvSpPr>
            <p:cNvPr id="73" name="CuadroTexto 72">
              <a:extLst>
                <a:ext uri="{FF2B5EF4-FFF2-40B4-BE49-F238E27FC236}">
                  <a16:creationId xmlns:a16="http://schemas.microsoft.com/office/drawing/2014/main" id="{BBB054EE-AB17-40A4-A8EF-105A25DCF0BE}"/>
                </a:ext>
              </a:extLst>
            </p:cNvPr>
            <p:cNvSpPr txBox="1"/>
            <p:nvPr/>
          </p:nvSpPr>
          <p:spPr>
            <a:xfrm>
              <a:off x="7120474" y="1487139"/>
              <a:ext cx="907237" cy="552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b="1" dirty="0" err="1">
                  <a:solidFill>
                    <a:prstClr val="black"/>
                  </a:solidFill>
                  <a:latin typeface="Calibri" panose="020F0502020204030204"/>
                </a:rPr>
                <a:t>psiCheck</a:t>
              </a:r>
              <a:r>
                <a:rPr lang="es-ES" b="1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s-ES" b="1" dirty="0" err="1">
                  <a:solidFill>
                    <a:prstClr val="black"/>
                  </a:solidFill>
                  <a:latin typeface="Calibri" panose="020F0502020204030204"/>
                </a:rPr>
                <a:t>uncut</a:t>
              </a:r>
              <a:endParaRPr lang="es-ES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5F48F98E-D035-4B56-A219-D57A82853DAB}"/>
              </a:ext>
            </a:extLst>
          </p:cNvPr>
          <p:cNvGrpSpPr/>
          <p:nvPr/>
        </p:nvGrpSpPr>
        <p:grpSpPr>
          <a:xfrm>
            <a:off x="7057468" y="2319357"/>
            <a:ext cx="311137" cy="369332"/>
            <a:chOff x="4487366" y="5444673"/>
            <a:chExt cx="311137" cy="369332"/>
          </a:xfrm>
        </p:grpSpPr>
        <p:sp>
          <p:nvSpPr>
            <p:cNvPr id="81" name="Triángulo isósceles 80">
              <a:extLst>
                <a:ext uri="{FF2B5EF4-FFF2-40B4-BE49-F238E27FC236}">
                  <a16:creationId xmlns:a16="http://schemas.microsoft.com/office/drawing/2014/main" id="{29AD6C7B-D71C-4E21-A5F6-EAD0111A802D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17DBDBE5-4F2D-4701-87FA-D65336897A6A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!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17BB44A-AE83-48AA-B7AC-7F87ED62DFDB}"/>
              </a:ext>
            </a:extLst>
          </p:cNvPr>
          <p:cNvSpPr txBox="1"/>
          <p:nvPr/>
        </p:nvSpPr>
        <p:spPr>
          <a:xfrm>
            <a:off x="7394169" y="2319357"/>
            <a:ext cx="447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Control </a:t>
            </a:r>
            <a:r>
              <a:rPr lang="es-ES" dirty="0" err="1" smtClean="0"/>
              <a:t>should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been</a:t>
            </a:r>
            <a:r>
              <a:rPr lang="es-ES" dirty="0" smtClean="0"/>
              <a:t> </a:t>
            </a:r>
            <a:r>
              <a:rPr lang="es-ES" dirty="0" err="1"/>
              <a:t>psiCHECK</a:t>
            </a:r>
            <a:r>
              <a:rPr lang="es-ES" dirty="0"/>
              <a:t> </a:t>
            </a:r>
            <a:r>
              <a:rPr lang="es-ES" dirty="0" err="1"/>
              <a:t>cut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6101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2021940" y="2126774"/>
            <a:ext cx="8148119" cy="2354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 err="1"/>
              <a:t>Inmunoprecipitation</a:t>
            </a:r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0B7878E-1493-4B90-9AA9-B3F1451C78AD}"/>
              </a:ext>
            </a:extLst>
          </p:cNvPr>
          <p:cNvSpPr/>
          <p:nvPr/>
        </p:nvSpPr>
        <p:spPr>
          <a:xfrm>
            <a:off x="328474" y="204186"/>
            <a:ext cx="985421" cy="107419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08061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716823" y="48699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hnRNPK</a:t>
            </a:r>
            <a:r>
              <a:rPr lang="es-ES" sz="2400" dirty="0" smtClean="0"/>
              <a:t>/miR-7 </a:t>
            </a:r>
            <a:r>
              <a:rPr lang="es-ES" sz="2400" dirty="0"/>
              <a:t>and </a:t>
            </a:r>
            <a:r>
              <a:rPr lang="es-ES" sz="2400" dirty="0" err="1"/>
              <a:t>insulin</a:t>
            </a:r>
            <a:r>
              <a:rPr lang="es-ES" sz="2400" dirty="0"/>
              <a:t> </a:t>
            </a:r>
            <a:r>
              <a:rPr lang="es-ES" sz="2400" dirty="0" err="1"/>
              <a:t>signaling</a:t>
            </a:r>
            <a:endParaRPr lang="es-ES" sz="2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1234440"/>
            <a:ext cx="5554662" cy="513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2021940" y="2126774"/>
            <a:ext cx="8148119" cy="2354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 err="1"/>
              <a:t>Cloning</a:t>
            </a:r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0B7878E-1493-4B90-9AA9-B3F1451C78AD}"/>
              </a:ext>
            </a:extLst>
          </p:cNvPr>
          <p:cNvSpPr/>
          <p:nvPr/>
        </p:nvSpPr>
        <p:spPr>
          <a:xfrm>
            <a:off x="328474" y="204186"/>
            <a:ext cx="985421" cy="107419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92181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IP – </a:t>
            </a:r>
            <a:r>
              <a:rPr lang="es-ES" sz="2400" dirty="0" err="1" smtClean="0"/>
              <a:t>Experiment</a:t>
            </a:r>
            <a:r>
              <a:rPr lang="es-ES" sz="2400" dirty="0" smtClean="0"/>
              <a:t> </a:t>
            </a:r>
            <a:r>
              <a:rPr lang="es-ES" sz="2400" dirty="0"/>
              <a:t>1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8750AC36-633E-40F7-BB6D-30C7434C81C2}"/>
              </a:ext>
            </a:extLst>
          </p:cNvPr>
          <p:cNvGrpSpPr/>
          <p:nvPr/>
        </p:nvGrpSpPr>
        <p:grpSpPr>
          <a:xfrm>
            <a:off x="224173" y="1049318"/>
            <a:ext cx="11483242" cy="5712868"/>
            <a:chOff x="334719" y="609637"/>
            <a:chExt cx="11483242" cy="5712868"/>
          </a:xfrm>
        </p:grpSpPr>
        <p:pic>
          <p:nvPicPr>
            <p:cNvPr id="5" name="Imagen 4" descr="Imagen que contiene blanco&#10;&#10;Descripción generada automáticamente">
              <a:extLst>
                <a:ext uri="{FF2B5EF4-FFF2-40B4-BE49-F238E27FC236}">
                  <a16:creationId xmlns:a16="http://schemas.microsoft.com/office/drawing/2014/main" id="{5811A657-8F80-426C-A190-6810FF6F1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9" t="22086" r="16074" b="23211"/>
            <a:stretch/>
          </p:blipFill>
          <p:spPr>
            <a:xfrm>
              <a:off x="6096000" y="1464071"/>
              <a:ext cx="5721961" cy="4153923"/>
            </a:xfrm>
            <a:prstGeom prst="rect">
              <a:avLst/>
            </a:prstGeom>
          </p:spPr>
        </p:pic>
        <p:pic>
          <p:nvPicPr>
            <p:cNvPr id="6" name="Imagen 5" descr="Imagen que contiene blanco, nieve, refrigerador&#10;&#10;Descripción generada automáticamente">
              <a:extLst>
                <a:ext uri="{FF2B5EF4-FFF2-40B4-BE49-F238E27FC236}">
                  <a16:creationId xmlns:a16="http://schemas.microsoft.com/office/drawing/2014/main" id="{E2A8B608-E69F-4DCB-81E2-C6716FE7D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92" t="26450" r="17833" b="35265"/>
            <a:stretch/>
          </p:blipFill>
          <p:spPr>
            <a:xfrm>
              <a:off x="334719" y="2706453"/>
              <a:ext cx="5513579" cy="2835194"/>
            </a:xfrm>
            <a:prstGeom prst="rect">
              <a:avLst/>
            </a:prstGeom>
          </p:spPr>
        </p:pic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EC923C35-329A-4BEF-AF6C-E54067633339}"/>
                </a:ext>
              </a:extLst>
            </p:cNvPr>
            <p:cNvCxnSpPr/>
            <p:nvPr/>
          </p:nvCxnSpPr>
          <p:spPr>
            <a:xfrm>
              <a:off x="969502" y="2598091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FB07B349-96E9-4179-9FB2-520106D176D0}"/>
                </a:ext>
              </a:extLst>
            </p:cNvPr>
            <p:cNvCxnSpPr/>
            <p:nvPr/>
          </p:nvCxnSpPr>
          <p:spPr>
            <a:xfrm>
              <a:off x="1524670" y="260043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D7A23B06-1688-487E-915B-CD2FBB3D5CE2}"/>
                </a:ext>
              </a:extLst>
            </p:cNvPr>
            <p:cNvCxnSpPr/>
            <p:nvPr/>
          </p:nvCxnSpPr>
          <p:spPr>
            <a:xfrm>
              <a:off x="2074302" y="259408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5E194A0-131C-406C-BD34-217517228DD5}"/>
                </a:ext>
              </a:extLst>
            </p:cNvPr>
            <p:cNvCxnSpPr/>
            <p:nvPr/>
          </p:nvCxnSpPr>
          <p:spPr>
            <a:xfrm>
              <a:off x="406024" y="2600622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57A3B8C-D851-4F0D-B87E-00F7003628BF}"/>
                </a:ext>
              </a:extLst>
            </p:cNvPr>
            <p:cNvSpPr txBox="1"/>
            <p:nvPr/>
          </p:nvSpPr>
          <p:spPr>
            <a:xfrm>
              <a:off x="398291" y="2231104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Std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B89B38E-E4C1-437D-A8BE-1AB6E9DBC0B1}"/>
                </a:ext>
              </a:extLst>
            </p:cNvPr>
            <p:cNvSpPr txBox="1"/>
            <p:nvPr/>
          </p:nvSpPr>
          <p:spPr>
            <a:xfrm>
              <a:off x="2579327" y="2231104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Std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3310E304-BC21-4BDF-8195-CCEB3ABA10F8}"/>
                </a:ext>
              </a:extLst>
            </p:cNvPr>
            <p:cNvSpPr txBox="1"/>
            <p:nvPr/>
          </p:nvSpPr>
          <p:spPr>
            <a:xfrm>
              <a:off x="5350115" y="2238581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Std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B97F1E47-E6F7-47A0-A296-70EB949702A8}"/>
                </a:ext>
              </a:extLst>
            </p:cNvPr>
            <p:cNvSpPr txBox="1"/>
            <p:nvPr/>
          </p:nvSpPr>
          <p:spPr>
            <a:xfrm>
              <a:off x="845833" y="2231104"/>
              <a:ext cx="699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Inp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494E0A0B-B0E5-421D-8F8D-B66FF80AE771}"/>
                </a:ext>
              </a:extLst>
            </p:cNvPr>
            <p:cNvSpPr txBox="1"/>
            <p:nvPr/>
          </p:nvSpPr>
          <p:spPr>
            <a:xfrm>
              <a:off x="1556109" y="2238581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62BFCF78-ABBA-47E5-9A08-3140F12570C6}"/>
                </a:ext>
              </a:extLst>
            </p:cNvPr>
            <p:cNvSpPr txBox="1"/>
            <p:nvPr/>
          </p:nvSpPr>
          <p:spPr>
            <a:xfrm>
              <a:off x="2075930" y="223110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SB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9120C0D5-04B8-427B-8B74-7DEFF01A90C7}"/>
                </a:ext>
              </a:extLst>
            </p:cNvPr>
            <p:cNvSpPr txBox="1"/>
            <p:nvPr/>
          </p:nvSpPr>
          <p:spPr>
            <a:xfrm>
              <a:off x="3134428" y="2238581"/>
              <a:ext cx="517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Inp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F033FE9A-8107-4C11-8780-04E304E9A20A}"/>
                </a:ext>
              </a:extLst>
            </p:cNvPr>
            <p:cNvSpPr txBox="1"/>
            <p:nvPr/>
          </p:nvSpPr>
          <p:spPr>
            <a:xfrm>
              <a:off x="3715706" y="2238581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</a:t>
              </a:r>
              <a:r>
                <a:rPr lang="es-ES" sz="1200" dirty="0">
                  <a:solidFill>
                    <a:prstClr val="black"/>
                  </a:solidFill>
                  <a:latin typeface="Calibri" panose="020F0502020204030204"/>
                </a:rPr>
                <a:t>A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A549DB86-73A1-4806-A272-6E32F2B34318}"/>
                </a:ext>
              </a:extLst>
            </p:cNvPr>
            <p:cNvSpPr txBox="1"/>
            <p:nvPr/>
          </p:nvSpPr>
          <p:spPr>
            <a:xfrm>
              <a:off x="4854778" y="221840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SB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98DAF93-7777-40BE-A2C1-EA74E40D3820}"/>
                </a:ext>
              </a:extLst>
            </p:cNvPr>
            <p:cNvSpPr txBox="1"/>
            <p:nvPr/>
          </p:nvSpPr>
          <p:spPr>
            <a:xfrm>
              <a:off x="4280207" y="222475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</a:t>
              </a:r>
              <a:r>
                <a:rPr lang="es-ES" sz="1200" dirty="0">
                  <a:solidFill>
                    <a:prstClr val="black"/>
                  </a:solidFill>
                  <a:latin typeface="Calibri" panose="020F0502020204030204"/>
                </a:rPr>
                <a:t>B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97E9255-D16A-4F79-A27D-5013E2FBE427}"/>
                </a:ext>
              </a:extLst>
            </p:cNvPr>
            <p:cNvSpPr txBox="1"/>
            <p:nvPr/>
          </p:nvSpPr>
          <p:spPr>
            <a:xfrm>
              <a:off x="1508957" y="1861989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 1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25CA970D-B4F8-4D98-9CDC-31E5F3A2EA27}"/>
                </a:ext>
              </a:extLst>
            </p:cNvPr>
            <p:cNvCxnSpPr>
              <a:cxnSpLocks/>
            </p:cNvCxnSpPr>
            <p:nvPr/>
          </p:nvCxnSpPr>
          <p:spPr>
            <a:xfrm>
              <a:off x="969502" y="2231321"/>
              <a:ext cx="154800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C32B0D43-B215-4E8E-9D3F-E77A8DC9EBB7}"/>
                </a:ext>
              </a:extLst>
            </p:cNvPr>
            <p:cNvCxnSpPr/>
            <p:nvPr/>
          </p:nvCxnSpPr>
          <p:spPr>
            <a:xfrm>
              <a:off x="3179302" y="2591741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E56C9C46-4509-4836-A92A-F58F7B11EA27}"/>
                </a:ext>
              </a:extLst>
            </p:cNvPr>
            <p:cNvCxnSpPr/>
            <p:nvPr/>
          </p:nvCxnSpPr>
          <p:spPr>
            <a:xfrm>
              <a:off x="3734470" y="259408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89022E43-1EAC-4567-96E8-510BD66E7772}"/>
                </a:ext>
              </a:extLst>
            </p:cNvPr>
            <p:cNvCxnSpPr/>
            <p:nvPr/>
          </p:nvCxnSpPr>
          <p:spPr>
            <a:xfrm>
              <a:off x="4284102" y="258773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80C6E02A-EC6E-4787-AC37-324D97283024}"/>
                </a:ext>
              </a:extLst>
            </p:cNvPr>
            <p:cNvCxnSpPr/>
            <p:nvPr/>
          </p:nvCxnSpPr>
          <p:spPr>
            <a:xfrm>
              <a:off x="2615824" y="2594272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C87162E4-9A10-460D-A517-7D9CD4700F96}"/>
                </a:ext>
              </a:extLst>
            </p:cNvPr>
            <p:cNvCxnSpPr/>
            <p:nvPr/>
          </p:nvCxnSpPr>
          <p:spPr>
            <a:xfrm>
              <a:off x="4840498" y="258773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803129A0-BF59-4C08-ABE0-41E603FD7764}"/>
                </a:ext>
              </a:extLst>
            </p:cNvPr>
            <p:cNvCxnSpPr/>
            <p:nvPr/>
          </p:nvCxnSpPr>
          <p:spPr>
            <a:xfrm>
              <a:off x="5361825" y="258773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66897985-D643-4D2A-A012-73F4092A86E0}"/>
                </a:ext>
              </a:extLst>
            </p:cNvPr>
            <p:cNvSpPr txBox="1"/>
            <p:nvPr/>
          </p:nvSpPr>
          <p:spPr>
            <a:xfrm>
              <a:off x="4014749" y="185537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 2</a:t>
              </a:r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DCAACD60-631C-41C1-84E4-F498910035F6}"/>
                </a:ext>
              </a:extLst>
            </p:cNvPr>
            <p:cNvCxnSpPr>
              <a:cxnSpLocks/>
            </p:cNvCxnSpPr>
            <p:nvPr/>
          </p:nvCxnSpPr>
          <p:spPr>
            <a:xfrm>
              <a:off x="3179274" y="2226172"/>
              <a:ext cx="208800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78DB55DC-4BA8-43AE-A679-72C67805F9B9}"/>
                </a:ext>
              </a:extLst>
            </p:cNvPr>
            <p:cNvCxnSpPr/>
            <p:nvPr/>
          </p:nvCxnSpPr>
          <p:spPr>
            <a:xfrm>
              <a:off x="6847999" y="1370461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706242AB-D792-49DF-BE9E-B10728322058}"/>
                </a:ext>
              </a:extLst>
            </p:cNvPr>
            <p:cNvCxnSpPr/>
            <p:nvPr/>
          </p:nvCxnSpPr>
          <p:spPr>
            <a:xfrm>
              <a:off x="7403167" y="137280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BD407154-2B42-4C28-AE26-972234228ED3}"/>
                </a:ext>
              </a:extLst>
            </p:cNvPr>
            <p:cNvCxnSpPr/>
            <p:nvPr/>
          </p:nvCxnSpPr>
          <p:spPr>
            <a:xfrm>
              <a:off x="7952799" y="136645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48EB43DB-B583-4AC7-899A-433DA2FAD61B}"/>
                </a:ext>
              </a:extLst>
            </p:cNvPr>
            <p:cNvCxnSpPr/>
            <p:nvPr/>
          </p:nvCxnSpPr>
          <p:spPr>
            <a:xfrm>
              <a:off x="6284521" y="1372992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137048C3-F25C-4D56-BA74-7651846460ED}"/>
                </a:ext>
              </a:extLst>
            </p:cNvPr>
            <p:cNvSpPr txBox="1"/>
            <p:nvPr/>
          </p:nvSpPr>
          <p:spPr>
            <a:xfrm>
              <a:off x="6276788" y="1003474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Std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43C3BF1B-1F93-4295-BFF8-F55DF00FC8F1}"/>
                </a:ext>
              </a:extLst>
            </p:cNvPr>
            <p:cNvSpPr txBox="1"/>
            <p:nvPr/>
          </p:nvSpPr>
          <p:spPr>
            <a:xfrm>
              <a:off x="8457824" y="1003474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Std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9F15B78F-12F2-4EF8-9429-CC397365A03E}"/>
                </a:ext>
              </a:extLst>
            </p:cNvPr>
            <p:cNvSpPr txBox="1"/>
            <p:nvPr/>
          </p:nvSpPr>
          <p:spPr>
            <a:xfrm>
              <a:off x="11228612" y="1010951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Std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5EE9683D-5612-48A3-91CD-A1EAB1C4D607}"/>
                </a:ext>
              </a:extLst>
            </p:cNvPr>
            <p:cNvSpPr txBox="1"/>
            <p:nvPr/>
          </p:nvSpPr>
          <p:spPr>
            <a:xfrm>
              <a:off x="6724330" y="1003474"/>
              <a:ext cx="699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Inp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4F94EDB8-3E32-410B-8842-52A8D4CF16BB}"/>
                </a:ext>
              </a:extLst>
            </p:cNvPr>
            <p:cNvSpPr txBox="1"/>
            <p:nvPr/>
          </p:nvSpPr>
          <p:spPr>
            <a:xfrm>
              <a:off x="7434606" y="1010951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778A9BC5-5ED7-45B0-88AE-233B03C26689}"/>
                </a:ext>
              </a:extLst>
            </p:cNvPr>
            <p:cNvSpPr txBox="1"/>
            <p:nvPr/>
          </p:nvSpPr>
          <p:spPr>
            <a:xfrm>
              <a:off x="7954427" y="100347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SB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8D855A00-67D3-4701-9C29-8897391F531E}"/>
                </a:ext>
              </a:extLst>
            </p:cNvPr>
            <p:cNvSpPr txBox="1"/>
            <p:nvPr/>
          </p:nvSpPr>
          <p:spPr>
            <a:xfrm>
              <a:off x="9012925" y="1010951"/>
              <a:ext cx="517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Inp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5A6D174A-1C3C-4BF1-B0D4-8013494549BD}"/>
                </a:ext>
              </a:extLst>
            </p:cNvPr>
            <p:cNvSpPr txBox="1"/>
            <p:nvPr/>
          </p:nvSpPr>
          <p:spPr>
            <a:xfrm>
              <a:off x="9594203" y="1010951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</a:t>
              </a:r>
              <a:r>
                <a:rPr lang="es-ES" sz="1200" dirty="0">
                  <a:solidFill>
                    <a:prstClr val="black"/>
                  </a:solidFill>
                  <a:latin typeface="Calibri" panose="020F0502020204030204"/>
                </a:rPr>
                <a:t>A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7EB7198D-5C95-460A-9F34-85BDE941EAD7}"/>
                </a:ext>
              </a:extLst>
            </p:cNvPr>
            <p:cNvSpPr txBox="1"/>
            <p:nvPr/>
          </p:nvSpPr>
          <p:spPr>
            <a:xfrm>
              <a:off x="10733275" y="99077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SB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D0992B9F-B1F7-4A38-9DC8-2A7B9E8E20F2}"/>
                </a:ext>
              </a:extLst>
            </p:cNvPr>
            <p:cNvSpPr txBox="1"/>
            <p:nvPr/>
          </p:nvSpPr>
          <p:spPr>
            <a:xfrm>
              <a:off x="10158704" y="99712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</a:t>
              </a:r>
              <a:r>
                <a:rPr lang="es-ES" sz="1200" dirty="0">
                  <a:solidFill>
                    <a:prstClr val="black"/>
                  </a:solidFill>
                  <a:latin typeface="Calibri" panose="020F0502020204030204"/>
                </a:rPr>
                <a:t>B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DB0F01BC-8F26-4522-9B7F-0A047E37D551}"/>
                </a:ext>
              </a:extLst>
            </p:cNvPr>
            <p:cNvSpPr txBox="1"/>
            <p:nvPr/>
          </p:nvSpPr>
          <p:spPr>
            <a:xfrm>
              <a:off x="7387454" y="61625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 1</a:t>
              </a:r>
            </a:p>
          </p:txBody>
        </p: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2A8BE032-F9C1-47B7-AE80-947A86C7D99D}"/>
                </a:ext>
              </a:extLst>
            </p:cNvPr>
            <p:cNvCxnSpPr>
              <a:cxnSpLocks/>
            </p:cNvCxnSpPr>
            <p:nvPr/>
          </p:nvCxnSpPr>
          <p:spPr>
            <a:xfrm>
              <a:off x="6847999" y="985585"/>
              <a:ext cx="154800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626AC711-9A21-44AA-92EC-4149FBB7F39D}"/>
                </a:ext>
              </a:extLst>
            </p:cNvPr>
            <p:cNvCxnSpPr/>
            <p:nvPr/>
          </p:nvCxnSpPr>
          <p:spPr>
            <a:xfrm>
              <a:off x="9057799" y="1364111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C03A1851-C597-42C9-AAB1-502D42B6EAF8}"/>
                </a:ext>
              </a:extLst>
            </p:cNvPr>
            <p:cNvCxnSpPr/>
            <p:nvPr/>
          </p:nvCxnSpPr>
          <p:spPr>
            <a:xfrm>
              <a:off x="9612967" y="136645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F0350626-32AD-4E71-BCFC-869DA1C84BE1}"/>
                </a:ext>
              </a:extLst>
            </p:cNvPr>
            <p:cNvCxnSpPr/>
            <p:nvPr/>
          </p:nvCxnSpPr>
          <p:spPr>
            <a:xfrm>
              <a:off x="10162599" y="136010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E2761017-3758-4366-A831-A1DC4EE8FCA5}"/>
                </a:ext>
              </a:extLst>
            </p:cNvPr>
            <p:cNvCxnSpPr/>
            <p:nvPr/>
          </p:nvCxnSpPr>
          <p:spPr>
            <a:xfrm>
              <a:off x="8494321" y="1366642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6D796C86-EE8E-4F34-B9D6-13061A5466D6}"/>
                </a:ext>
              </a:extLst>
            </p:cNvPr>
            <p:cNvCxnSpPr/>
            <p:nvPr/>
          </p:nvCxnSpPr>
          <p:spPr>
            <a:xfrm>
              <a:off x="10718995" y="136010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3FB4C67A-1941-40FF-B4AD-943CE5F450C3}"/>
                </a:ext>
              </a:extLst>
            </p:cNvPr>
            <p:cNvCxnSpPr/>
            <p:nvPr/>
          </p:nvCxnSpPr>
          <p:spPr>
            <a:xfrm>
              <a:off x="11240322" y="136010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53F2136E-F369-4AA1-AEEF-4D8A9E17DCF4}"/>
                </a:ext>
              </a:extLst>
            </p:cNvPr>
            <p:cNvSpPr txBox="1"/>
            <p:nvPr/>
          </p:nvSpPr>
          <p:spPr>
            <a:xfrm>
              <a:off x="9893246" y="609637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 2</a:t>
              </a:r>
            </a:p>
          </p:txBody>
        </p: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55CD0826-1344-43EF-BB48-F1044FD38A09}"/>
                </a:ext>
              </a:extLst>
            </p:cNvPr>
            <p:cNvCxnSpPr>
              <a:cxnSpLocks/>
            </p:cNvCxnSpPr>
            <p:nvPr/>
          </p:nvCxnSpPr>
          <p:spPr>
            <a:xfrm>
              <a:off x="9057771" y="980436"/>
              <a:ext cx="208800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02DD2192-DAFB-47E1-B3D8-6B7380FD307E}"/>
                </a:ext>
              </a:extLst>
            </p:cNvPr>
            <p:cNvSpPr/>
            <p:nvPr/>
          </p:nvSpPr>
          <p:spPr>
            <a:xfrm>
              <a:off x="594804" y="2706453"/>
              <a:ext cx="4900473" cy="379148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06CA3FF6-D402-4585-8981-EC9BE7BD0F58}"/>
                </a:ext>
              </a:extLst>
            </p:cNvPr>
            <p:cNvSpPr txBox="1"/>
            <p:nvPr/>
          </p:nvSpPr>
          <p:spPr>
            <a:xfrm>
              <a:off x="2074302" y="5695536"/>
              <a:ext cx="1362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sz="2800" dirty="0">
                  <a:solidFill>
                    <a:prstClr val="black"/>
                  </a:solidFill>
                  <a:latin typeface="Calibri" panose="020F0502020204030204"/>
                </a:rPr>
                <a:t>hnRNPK</a:t>
              </a:r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55CC986D-A8AE-4D48-B0F1-3B12392E649B}"/>
                </a:ext>
              </a:extLst>
            </p:cNvPr>
            <p:cNvSpPr/>
            <p:nvPr/>
          </p:nvSpPr>
          <p:spPr>
            <a:xfrm>
              <a:off x="6763460" y="2172555"/>
              <a:ext cx="4476862" cy="379148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2A255B51-FD87-44C8-8370-1CA78C40CB7B}"/>
                </a:ext>
              </a:extLst>
            </p:cNvPr>
            <p:cNvSpPr txBox="1"/>
            <p:nvPr/>
          </p:nvSpPr>
          <p:spPr>
            <a:xfrm>
              <a:off x="8367009" y="5799285"/>
              <a:ext cx="6607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es-ES" sz="2800" dirty="0">
                  <a:solidFill>
                    <a:prstClr val="black"/>
                  </a:solidFill>
                  <a:latin typeface="Calibri" panose="020F0502020204030204"/>
                </a:rPr>
                <a:t>IR</a:t>
              </a:r>
              <a:r>
                <a:rPr lang="el-GR" sz="2800" dirty="0">
                  <a:solidFill>
                    <a:prstClr val="black"/>
                  </a:solidFill>
                  <a:latin typeface="Calibri" panose="020F0502020204030204"/>
                </a:rPr>
                <a:t>β</a:t>
              </a:r>
              <a:endParaRPr lang="es-ES" sz="2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D457F746-8EDA-487F-AC5E-5164801E3B67}"/>
                </a:ext>
              </a:extLst>
            </p:cNvPr>
            <p:cNvSpPr txBox="1"/>
            <p:nvPr/>
          </p:nvSpPr>
          <p:spPr>
            <a:xfrm>
              <a:off x="8897931" y="5737730"/>
              <a:ext cx="3738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sz="3200" b="1" dirty="0">
                  <a:solidFill>
                    <a:srgbClr val="FF0000"/>
                  </a:solidFill>
                  <a:latin typeface="Calibri" panose="020F0502020204030204"/>
                </a:rPr>
                <a:t>x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A23B7E16-C620-4DF4-BFF8-0F6496A4677E}"/>
                </a:ext>
              </a:extLst>
            </p:cNvPr>
            <p:cNvSpPr txBox="1"/>
            <p:nvPr/>
          </p:nvSpPr>
          <p:spPr>
            <a:xfrm>
              <a:off x="3338680" y="5695536"/>
              <a:ext cx="377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sz="2800" b="1" dirty="0">
                  <a:solidFill>
                    <a:srgbClr val="70AD47"/>
                  </a:solidFill>
                  <a:latin typeface="Calibri" panose="020F0502020204030204"/>
                </a:rPr>
                <a:t>o</a:t>
              </a:r>
            </a:p>
          </p:txBody>
        </p: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A7CBA70F-9311-4430-86B3-C6DD73F6625D}"/>
              </a:ext>
            </a:extLst>
          </p:cNvPr>
          <p:cNvGrpSpPr/>
          <p:nvPr/>
        </p:nvGrpSpPr>
        <p:grpSpPr>
          <a:xfrm>
            <a:off x="1387390" y="1633859"/>
            <a:ext cx="311137" cy="369332"/>
            <a:chOff x="4487366" y="5444673"/>
            <a:chExt cx="311137" cy="369332"/>
          </a:xfrm>
        </p:grpSpPr>
        <p:sp>
          <p:nvSpPr>
            <p:cNvPr id="62" name="Triángulo isósceles 61">
              <a:extLst>
                <a:ext uri="{FF2B5EF4-FFF2-40B4-BE49-F238E27FC236}">
                  <a16:creationId xmlns:a16="http://schemas.microsoft.com/office/drawing/2014/main" id="{BE278F98-505D-4E8F-ADC1-902AE9659130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293EF6D2-414D-4976-AC9C-6B32AD138460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!</a:t>
              </a:r>
            </a:p>
          </p:txBody>
        </p:sp>
      </p:grpSp>
      <p:sp>
        <p:nvSpPr>
          <p:cNvPr id="64" name="CuadroTexto 63">
            <a:extLst>
              <a:ext uri="{FF2B5EF4-FFF2-40B4-BE49-F238E27FC236}">
                <a16:creationId xmlns:a16="http://schemas.microsoft.com/office/drawing/2014/main" id="{EDF513B0-B006-4961-900F-8BB3B0CFF885}"/>
              </a:ext>
            </a:extLst>
          </p:cNvPr>
          <p:cNvSpPr txBox="1"/>
          <p:nvPr/>
        </p:nvSpPr>
        <p:spPr>
          <a:xfrm>
            <a:off x="1724091" y="1633859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No </a:t>
            </a:r>
            <a:r>
              <a:rPr lang="es-ES" dirty="0" err="1"/>
              <a:t>sonication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2273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IP – </a:t>
            </a:r>
            <a:r>
              <a:rPr lang="es-ES" sz="2400" dirty="0" err="1" smtClean="0"/>
              <a:t>Experiment</a:t>
            </a:r>
            <a:r>
              <a:rPr lang="es-ES" sz="2400" dirty="0" smtClean="0"/>
              <a:t> </a:t>
            </a:r>
            <a:r>
              <a:rPr lang="es-ES" sz="2400" dirty="0"/>
              <a:t>2</a:t>
            </a: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350CCBA6-3955-43A5-A91F-42E53F5094EA}"/>
              </a:ext>
            </a:extLst>
          </p:cNvPr>
          <p:cNvGrpSpPr/>
          <p:nvPr/>
        </p:nvGrpSpPr>
        <p:grpSpPr>
          <a:xfrm>
            <a:off x="2743632" y="1495897"/>
            <a:ext cx="6138103" cy="4264555"/>
            <a:chOff x="3545436" y="1306213"/>
            <a:chExt cx="4664197" cy="2856916"/>
          </a:xfrm>
        </p:grpSpPr>
        <p:sp>
          <p:nvSpPr>
            <p:cNvPr id="62" name="TextBox 38">
              <a:extLst>
                <a:ext uri="{FF2B5EF4-FFF2-40B4-BE49-F238E27FC236}">
                  <a16:creationId xmlns:a16="http://schemas.microsoft.com/office/drawing/2014/main" id="{E3FBD03F-4C96-4B24-8B2B-F679A188A468}"/>
                </a:ext>
              </a:extLst>
            </p:cNvPr>
            <p:cNvSpPr txBox="1"/>
            <p:nvPr/>
          </p:nvSpPr>
          <p:spPr>
            <a:xfrm>
              <a:off x="5821300" y="1306213"/>
              <a:ext cx="841940" cy="432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IP: 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WB: </a:t>
              </a:r>
              <a:r>
                <a:rPr lang="en-US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scbt</a:t>
              </a:r>
              <a:endPara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3" name="Picture 3">
              <a:extLst>
                <a:ext uri="{FF2B5EF4-FFF2-40B4-BE49-F238E27FC236}">
                  <a16:creationId xmlns:a16="http://schemas.microsoft.com/office/drawing/2014/main" id="{C44E28E1-781D-4B3A-9787-1E4CE11E1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81" r="12021" b="29376"/>
            <a:stretch/>
          </p:blipFill>
          <p:spPr>
            <a:xfrm>
              <a:off x="4446814" y="1876242"/>
              <a:ext cx="2819399" cy="1796601"/>
            </a:xfrm>
            <a:prstGeom prst="rect">
              <a:avLst/>
            </a:prstGeom>
          </p:spPr>
        </p:pic>
        <p:sp>
          <p:nvSpPr>
            <p:cNvPr id="64" name="TextBox 4">
              <a:extLst>
                <a:ext uri="{FF2B5EF4-FFF2-40B4-BE49-F238E27FC236}">
                  <a16:creationId xmlns:a16="http://schemas.microsoft.com/office/drawing/2014/main" id="{8D8DD7B9-24BE-4FCF-8105-8F36E995FA0D}"/>
                </a:ext>
              </a:extLst>
            </p:cNvPr>
            <p:cNvSpPr txBox="1"/>
            <p:nvPr/>
          </p:nvSpPr>
          <p:spPr>
            <a:xfrm>
              <a:off x="4515909" y="1311542"/>
              <a:ext cx="773726" cy="432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IP:  </a:t>
              </a:r>
              <a:r>
                <a:rPr lang="en-US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scbt</a:t>
              </a:r>
              <a:endPara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WB: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5" name="Straight Connector 7">
              <a:extLst>
                <a:ext uri="{FF2B5EF4-FFF2-40B4-BE49-F238E27FC236}">
                  <a16:creationId xmlns:a16="http://schemas.microsoft.com/office/drawing/2014/main" id="{90FE318E-DB93-40CB-AD27-8DEF1556AEC0}"/>
                </a:ext>
              </a:extLst>
            </p:cNvPr>
            <p:cNvCxnSpPr>
              <a:cxnSpLocks/>
            </p:cNvCxnSpPr>
            <p:nvPr/>
          </p:nvCxnSpPr>
          <p:spPr>
            <a:xfrm>
              <a:off x="4562690" y="1780844"/>
              <a:ext cx="8937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8">
              <a:extLst>
                <a:ext uri="{FF2B5EF4-FFF2-40B4-BE49-F238E27FC236}">
                  <a16:creationId xmlns:a16="http://schemas.microsoft.com/office/drawing/2014/main" id="{D1639D91-EF5E-4590-AAE0-C8A2A918C266}"/>
                </a:ext>
              </a:extLst>
            </p:cNvPr>
            <p:cNvCxnSpPr>
              <a:cxnSpLocks/>
            </p:cNvCxnSpPr>
            <p:nvPr/>
          </p:nvCxnSpPr>
          <p:spPr>
            <a:xfrm>
              <a:off x="5910434" y="1780844"/>
              <a:ext cx="8754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9">
              <a:extLst>
                <a:ext uri="{FF2B5EF4-FFF2-40B4-BE49-F238E27FC236}">
                  <a16:creationId xmlns:a16="http://schemas.microsoft.com/office/drawing/2014/main" id="{EE917802-0C19-4BA2-A2AC-BAE5B1D11746}"/>
                </a:ext>
              </a:extLst>
            </p:cNvPr>
            <p:cNvSpPr txBox="1"/>
            <p:nvPr/>
          </p:nvSpPr>
          <p:spPr>
            <a:xfrm rot="16200000">
              <a:off x="5511148" y="1543654"/>
              <a:ext cx="355671" cy="280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Std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extBox 10">
              <a:extLst>
                <a:ext uri="{FF2B5EF4-FFF2-40B4-BE49-F238E27FC236}">
                  <a16:creationId xmlns:a16="http://schemas.microsoft.com/office/drawing/2014/main" id="{2EE77362-8AF8-4C34-B68A-E1B59E6BFDDA}"/>
                </a:ext>
              </a:extLst>
            </p:cNvPr>
            <p:cNvSpPr txBox="1"/>
            <p:nvPr/>
          </p:nvSpPr>
          <p:spPr>
            <a:xfrm rot="16200000">
              <a:off x="6846139" y="1568134"/>
              <a:ext cx="355671" cy="280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Std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9" name="Straight Connector 11">
              <a:extLst>
                <a:ext uri="{FF2B5EF4-FFF2-40B4-BE49-F238E27FC236}">
                  <a16:creationId xmlns:a16="http://schemas.microsoft.com/office/drawing/2014/main" id="{11F3E34D-5E1B-4CD1-B76D-9A7274D6AAAA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14" y="2606530"/>
              <a:ext cx="2476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13">
              <a:extLst>
                <a:ext uri="{FF2B5EF4-FFF2-40B4-BE49-F238E27FC236}">
                  <a16:creationId xmlns:a16="http://schemas.microsoft.com/office/drawing/2014/main" id="{75220456-0105-4316-99C5-152841C739F2}"/>
                </a:ext>
              </a:extLst>
            </p:cNvPr>
            <p:cNvSpPr txBox="1"/>
            <p:nvPr/>
          </p:nvSpPr>
          <p:spPr>
            <a:xfrm>
              <a:off x="7513864" y="2438880"/>
              <a:ext cx="695769" cy="247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100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kD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1" name="Straight Connector 15">
              <a:extLst>
                <a:ext uri="{FF2B5EF4-FFF2-40B4-BE49-F238E27FC236}">
                  <a16:creationId xmlns:a16="http://schemas.microsoft.com/office/drawing/2014/main" id="{D6DDC014-02D5-4FA4-A9CA-E4992D5C24D3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14" y="2871196"/>
              <a:ext cx="2476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16">
              <a:extLst>
                <a:ext uri="{FF2B5EF4-FFF2-40B4-BE49-F238E27FC236}">
                  <a16:creationId xmlns:a16="http://schemas.microsoft.com/office/drawing/2014/main" id="{744AAB8E-3FFE-4292-9307-952BF8212013}"/>
                </a:ext>
              </a:extLst>
            </p:cNvPr>
            <p:cNvSpPr txBox="1"/>
            <p:nvPr/>
          </p:nvSpPr>
          <p:spPr>
            <a:xfrm>
              <a:off x="7513863" y="2686530"/>
              <a:ext cx="598323" cy="247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75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kD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3" name="Straight Connector 17">
              <a:extLst>
                <a:ext uri="{FF2B5EF4-FFF2-40B4-BE49-F238E27FC236}">
                  <a16:creationId xmlns:a16="http://schemas.microsoft.com/office/drawing/2014/main" id="{423D8036-1699-441D-B89F-EC000A00F6D0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14" y="3445637"/>
              <a:ext cx="2476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18">
              <a:extLst>
                <a:ext uri="{FF2B5EF4-FFF2-40B4-BE49-F238E27FC236}">
                  <a16:creationId xmlns:a16="http://schemas.microsoft.com/office/drawing/2014/main" id="{C6EDA259-1B87-45B6-B82F-39302822859A}"/>
                </a:ext>
              </a:extLst>
            </p:cNvPr>
            <p:cNvSpPr txBox="1"/>
            <p:nvPr/>
          </p:nvSpPr>
          <p:spPr>
            <a:xfrm>
              <a:off x="7513863" y="3303511"/>
              <a:ext cx="598323" cy="247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50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kD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ectangle 19">
              <a:extLst>
                <a:ext uri="{FF2B5EF4-FFF2-40B4-BE49-F238E27FC236}">
                  <a16:creationId xmlns:a16="http://schemas.microsoft.com/office/drawing/2014/main" id="{0C31F45F-0D74-424F-93FE-15357C5BACBA}"/>
                </a:ext>
              </a:extLst>
            </p:cNvPr>
            <p:cNvSpPr/>
            <p:nvPr/>
          </p:nvSpPr>
          <p:spPr>
            <a:xfrm>
              <a:off x="4318573" y="3055862"/>
              <a:ext cx="1296023" cy="2476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20">
              <a:extLst>
                <a:ext uri="{FF2B5EF4-FFF2-40B4-BE49-F238E27FC236}">
                  <a16:creationId xmlns:a16="http://schemas.microsoft.com/office/drawing/2014/main" id="{8E341999-D2FF-4792-8104-F2AE7264E174}"/>
                </a:ext>
              </a:extLst>
            </p:cNvPr>
            <p:cNvSpPr txBox="1"/>
            <p:nvPr/>
          </p:nvSpPr>
          <p:spPr>
            <a:xfrm>
              <a:off x="3545436" y="3055862"/>
              <a:ext cx="1013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hnRNPK</a:t>
              </a:r>
              <a:endPara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22">
              <a:extLst>
                <a:ext uri="{FF2B5EF4-FFF2-40B4-BE49-F238E27FC236}">
                  <a16:creationId xmlns:a16="http://schemas.microsoft.com/office/drawing/2014/main" id="{FA6C7F05-9845-44F8-B3EC-CB9E43E7ADDD}"/>
                </a:ext>
              </a:extLst>
            </p:cNvPr>
            <p:cNvSpPr/>
            <p:nvPr/>
          </p:nvSpPr>
          <p:spPr>
            <a:xfrm>
              <a:off x="5776640" y="3055862"/>
              <a:ext cx="1137149" cy="2476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1D1584BB-5092-4CCA-92FB-F40880184307}"/>
                </a:ext>
              </a:extLst>
            </p:cNvPr>
            <p:cNvSpPr/>
            <p:nvPr/>
          </p:nvSpPr>
          <p:spPr>
            <a:xfrm>
              <a:off x="4314276" y="2575986"/>
              <a:ext cx="1296023" cy="247649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28">
              <a:extLst>
                <a:ext uri="{FF2B5EF4-FFF2-40B4-BE49-F238E27FC236}">
                  <a16:creationId xmlns:a16="http://schemas.microsoft.com/office/drawing/2014/main" id="{F9823676-A24D-4FE0-9E8D-F5009540401F}"/>
                </a:ext>
              </a:extLst>
            </p:cNvPr>
            <p:cNvSpPr txBox="1"/>
            <p:nvPr/>
          </p:nvSpPr>
          <p:spPr>
            <a:xfrm>
              <a:off x="3635204" y="2587709"/>
              <a:ext cx="9236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¿INSR?</a:t>
              </a:r>
            </a:p>
          </p:txBody>
        </p:sp>
        <p:sp>
          <p:nvSpPr>
            <p:cNvPr id="80" name="TextBox 29">
              <a:extLst>
                <a:ext uri="{FF2B5EF4-FFF2-40B4-BE49-F238E27FC236}">
                  <a16:creationId xmlns:a16="http://schemas.microsoft.com/office/drawing/2014/main" id="{C3A0D244-123B-4DCF-95C7-B391E464FEE3}"/>
                </a:ext>
              </a:extLst>
            </p:cNvPr>
            <p:cNvSpPr txBox="1"/>
            <p:nvPr/>
          </p:nvSpPr>
          <p:spPr>
            <a:xfrm rot="16200000">
              <a:off x="4367820" y="3629650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81" name="TextBox 30">
              <a:extLst>
                <a:ext uri="{FF2B5EF4-FFF2-40B4-BE49-F238E27FC236}">
                  <a16:creationId xmlns:a16="http://schemas.microsoft.com/office/drawing/2014/main" id="{92708982-02B4-46D0-9331-52DB0FEF68D5}"/>
                </a:ext>
              </a:extLst>
            </p:cNvPr>
            <p:cNvSpPr txBox="1"/>
            <p:nvPr/>
          </p:nvSpPr>
          <p:spPr>
            <a:xfrm rot="16200000">
              <a:off x="4854913" y="3571764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IP</a:t>
              </a:r>
            </a:p>
          </p:txBody>
        </p:sp>
        <p:sp>
          <p:nvSpPr>
            <p:cNvPr id="82" name="TextBox 31">
              <a:extLst>
                <a:ext uri="{FF2B5EF4-FFF2-40B4-BE49-F238E27FC236}">
                  <a16:creationId xmlns:a16="http://schemas.microsoft.com/office/drawing/2014/main" id="{3822C4D9-FD18-4715-A8BE-5E6EE6C51875}"/>
                </a:ext>
              </a:extLst>
            </p:cNvPr>
            <p:cNvSpPr txBox="1"/>
            <p:nvPr/>
          </p:nvSpPr>
          <p:spPr>
            <a:xfrm rot="16200000">
              <a:off x="5171477" y="3563496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SB</a:t>
              </a:r>
            </a:p>
          </p:txBody>
        </p:sp>
        <p:sp>
          <p:nvSpPr>
            <p:cNvPr id="83" name="TextBox 32">
              <a:extLst>
                <a:ext uri="{FF2B5EF4-FFF2-40B4-BE49-F238E27FC236}">
                  <a16:creationId xmlns:a16="http://schemas.microsoft.com/office/drawing/2014/main" id="{C2C9285F-BF47-4B74-97DA-AA8BF04C00F5}"/>
                </a:ext>
              </a:extLst>
            </p:cNvPr>
            <p:cNvSpPr txBox="1"/>
            <p:nvPr/>
          </p:nvSpPr>
          <p:spPr>
            <a:xfrm rot="16200000">
              <a:off x="5707056" y="3621113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84" name="TextBox 33">
              <a:extLst>
                <a:ext uri="{FF2B5EF4-FFF2-40B4-BE49-F238E27FC236}">
                  <a16:creationId xmlns:a16="http://schemas.microsoft.com/office/drawing/2014/main" id="{71D63BDA-C56B-4C6E-A9E7-4F8C76A9DA0B}"/>
                </a:ext>
              </a:extLst>
            </p:cNvPr>
            <p:cNvSpPr txBox="1"/>
            <p:nvPr/>
          </p:nvSpPr>
          <p:spPr>
            <a:xfrm rot="16200000">
              <a:off x="6194147" y="3556615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IP</a:t>
              </a:r>
            </a:p>
          </p:txBody>
        </p:sp>
        <p:sp>
          <p:nvSpPr>
            <p:cNvPr id="85" name="TextBox 34">
              <a:extLst>
                <a:ext uri="{FF2B5EF4-FFF2-40B4-BE49-F238E27FC236}">
                  <a16:creationId xmlns:a16="http://schemas.microsoft.com/office/drawing/2014/main" id="{A99797D6-7C85-420B-B4CA-934E209D432D}"/>
                </a:ext>
              </a:extLst>
            </p:cNvPr>
            <p:cNvSpPr txBox="1"/>
            <p:nvPr/>
          </p:nvSpPr>
          <p:spPr>
            <a:xfrm rot="16200000">
              <a:off x="6488880" y="3563495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SB</a:t>
              </a:r>
            </a:p>
          </p:txBody>
        </p:sp>
        <p:cxnSp>
          <p:nvCxnSpPr>
            <p:cNvPr id="86" name="Straight Connector 35">
              <a:extLst>
                <a:ext uri="{FF2B5EF4-FFF2-40B4-BE49-F238E27FC236}">
                  <a16:creationId xmlns:a16="http://schemas.microsoft.com/office/drawing/2014/main" id="{C4433074-8F5F-4882-93A6-BB97E05C183A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13" y="2327780"/>
              <a:ext cx="2476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36">
              <a:extLst>
                <a:ext uri="{FF2B5EF4-FFF2-40B4-BE49-F238E27FC236}">
                  <a16:creationId xmlns:a16="http://schemas.microsoft.com/office/drawing/2014/main" id="{4D742F42-0A5A-4A1D-B167-2C19340EA234}"/>
                </a:ext>
              </a:extLst>
            </p:cNvPr>
            <p:cNvSpPr txBox="1"/>
            <p:nvPr/>
          </p:nvSpPr>
          <p:spPr>
            <a:xfrm>
              <a:off x="7513863" y="2160130"/>
              <a:ext cx="695769" cy="247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150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kD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Rectangle 37">
              <a:extLst>
                <a:ext uri="{FF2B5EF4-FFF2-40B4-BE49-F238E27FC236}">
                  <a16:creationId xmlns:a16="http://schemas.microsoft.com/office/drawing/2014/main" id="{545C6A7E-5CC6-48E9-A2FF-EE37EE41149E}"/>
                </a:ext>
              </a:extLst>
            </p:cNvPr>
            <p:cNvSpPr/>
            <p:nvPr/>
          </p:nvSpPr>
          <p:spPr>
            <a:xfrm>
              <a:off x="5762007" y="2591342"/>
              <a:ext cx="1096048" cy="247649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Imagen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345" y="1644303"/>
            <a:ext cx="383927" cy="38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9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IP – </a:t>
            </a:r>
            <a:r>
              <a:rPr lang="es-ES" sz="2400" dirty="0" err="1" smtClean="0"/>
              <a:t>Experiment</a:t>
            </a:r>
            <a:r>
              <a:rPr lang="es-ES" sz="2400" dirty="0" smtClean="0"/>
              <a:t> </a:t>
            </a:r>
            <a:r>
              <a:rPr lang="es-ES" sz="2400" dirty="0"/>
              <a:t>3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D4E8FEB3-5786-4C0F-8085-49C5FA052CC5}"/>
              </a:ext>
            </a:extLst>
          </p:cNvPr>
          <p:cNvGrpSpPr/>
          <p:nvPr/>
        </p:nvGrpSpPr>
        <p:grpSpPr>
          <a:xfrm>
            <a:off x="523783" y="1299430"/>
            <a:ext cx="6766736" cy="5070750"/>
            <a:chOff x="2725444" y="680713"/>
            <a:chExt cx="6766736" cy="5070750"/>
          </a:xfrm>
        </p:grpSpPr>
        <p:pic>
          <p:nvPicPr>
            <p:cNvPr id="129" name="Imagen 128">
              <a:extLst>
                <a:ext uri="{FF2B5EF4-FFF2-40B4-BE49-F238E27FC236}">
                  <a16:creationId xmlns:a16="http://schemas.microsoft.com/office/drawing/2014/main" id="{BDEEB103-8319-4D45-91D8-0CE86A7A2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89" t="29983" r="20310" b="19993"/>
            <a:stretch/>
          </p:blipFill>
          <p:spPr>
            <a:xfrm>
              <a:off x="2725444" y="1819923"/>
              <a:ext cx="5779363" cy="3931540"/>
            </a:xfrm>
            <a:prstGeom prst="rect">
              <a:avLst/>
            </a:prstGeom>
          </p:spPr>
        </p:pic>
        <p:sp>
          <p:nvSpPr>
            <p:cNvPr id="130" name="Rectángulo 129">
              <a:extLst>
                <a:ext uri="{FF2B5EF4-FFF2-40B4-BE49-F238E27FC236}">
                  <a16:creationId xmlns:a16="http://schemas.microsoft.com/office/drawing/2014/main" id="{A0622535-A2FC-4D40-A92C-EDCD07FC1096}"/>
                </a:ext>
              </a:extLst>
            </p:cNvPr>
            <p:cNvSpPr/>
            <p:nvPr/>
          </p:nvSpPr>
          <p:spPr>
            <a:xfrm>
              <a:off x="3169328" y="3977195"/>
              <a:ext cx="5335479" cy="39949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Rectángulo 130">
              <a:extLst>
                <a:ext uri="{FF2B5EF4-FFF2-40B4-BE49-F238E27FC236}">
                  <a16:creationId xmlns:a16="http://schemas.microsoft.com/office/drawing/2014/main" id="{78AA1A13-5D36-4DDE-970C-FDDA8933C612}"/>
                </a:ext>
              </a:extLst>
            </p:cNvPr>
            <p:cNvSpPr/>
            <p:nvPr/>
          </p:nvSpPr>
          <p:spPr>
            <a:xfrm>
              <a:off x="3373514" y="2947386"/>
              <a:ext cx="5131293" cy="52378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CuadroTexto 132">
              <a:extLst>
                <a:ext uri="{FF2B5EF4-FFF2-40B4-BE49-F238E27FC236}">
                  <a16:creationId xmlns:a16="http://schemas.microsoft.com/office/drawing/2014/main" id="{0EBBDEA2-D12F-4102-88D6-B7A026B2A16E}"/>
                </a:ext>
              </a:extLst>
            </p:cNvPr>
            <p:cNvSpPr txBox="1"/>
            <p:nvPr/>
          </p:nvSpPr>
          <p:spPr>
            <a:xfrm>
              <a:off x="8555090" y="2996608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IR</a:t>
              </a:r>
              <a:r>
                <a:rPr lang="el-GR" dirty="0">
                  <a:solidFill>
                    <a:prstClr val="black"/>
                  </a:solidFill>
                  <a:latin typeface="Calibri" panose="020F0502020204030204"/>
                </a:rPr>
                <a:t>β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5" name="CuadroTexto 134">
              <a:extLst>
                <a:ext uri="{FF2B5EF4-FFF2-40B4-BE49-F238E27FC236}">
                  <a16:creationId xmlns:a16="http://schemas.microsoft.com/office/drawing/2014/main" id="{A8DC1D57-1778-4D0C-B786-E4A4B807223A}"/>
                </a:ext>
              </a:extLst>
            </p:cNvPr>
            <p:cNvSpPr txBox="1"/>
            <p:nvPr/>
          </p:nvSpPr>
          <p:spPr>
            <a:xfrm>
              <a:off x="8550897" y="3977195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hnRNPK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36" name="Conector recto 135">
              <a:extLst>
                <a:ext uri="{FF2B5EF4-FFF2-40B4-BE49-F238E27FC236}">
                  <a16:creationId xmlns:a16="http://schemas.microsoft.com/office/drawing/2014/main" id="{CFA14051-5481-496D-9BDD-829DD4ABEA2D}"/>
                </a:ext>
              </a:extLst>
            </p:cNvPr>
            <p:cNvCxnSpPr/>
            <p:nvPr/>
          </p:nvCxnSpPr>
          <p:spPr>
            <a:xfrm>
              <a:off x="2959349" y="1651251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7" name="Conector recto 136">
              <a:extLst>
                <a:ext uri="{FF2B5EF4-FFF2-40B4-BE49-F238E27FC236}">
                  <a16:creationId xmlns:a16="http://schemas.microsoft.com/office/drawing/2014/main" id="{DF1736AC-70CC-4229-A136-2D3E27B5DB1A}"/>
                </a:ext>
              </a:extLst>
            </p:cNvPr>
            <p:cNvCxnSpPr/>
            <p:nvPr/>
          </p:nvCxnSpPr>
          <p:spPr>
            <a:xfrm>
              <a:off x="3514506" y="1651251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8" name="Conector recto 137">
              <a:extLst>
                <a:ext uri="{FF2B5EF4-FFF2-40B4-BE49-F238E27FC236}">
                  <a16:creationId xmlns:a16="http://schemas.microsoft.com/office/drawing/2014/main" id="{CBFFABE5-2340-448A-8BCA-73A9EE4C31D4}"/>
                </a:ext>
              </a:extLst>
            </p:cNvPr>
            <p:cNvCxnSpPr/>
            <p:nvPr/>
          </p:nvCxnSpPr>
          <p:spPr>
            <a:xfrm>
              <a:off x="4114926" y="1643859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9" name="Conector recto 138">
              <a:extLst>
                <a:ext uri="{FF2B5EF4-FFF2-40B4-BE49-F238E27FC236}">
                  <a16:creationId xmlns:a16="http://schemas.microsoft.com/office/drawing/2014/main" id="{51818A3D-4EDF-4E68-9CE4-31ED1E3E2703}"/>
                </a:ext>
              </a:extLst>
            </p:cNvPr>
            <p:cNvCxnSpPr/>
            <p:nvPr/>
          </p:nvCxnSpPr>
          <p:spPr>
            <a:xfrm>
              <a:off x="4723349" y="1643861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0" name="Conector recto 139">
              <a:extLst>
                <a:ext uri="{FF2B5EF4-FFF2-40B4-BE49-F238E27FC236}">
                  <a16:creationId xmlns:a16="http://schemas.microsoft.com/office/drawing/2014/main" id="{CA728975-9875-4481-85E1-26AACE0A2DE3}"/>
                </a:ext>
              </a:extLst>
            </p:cNvPr>
            <p:cNvCxnSpPr/>
            <p:nvPr/>
          </p:nvCxnSpPr>
          <p:spPr>
            <a:xfrm>
              <a:off x="5252015" y="1643862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1" name="Conector recto 140">
              <a:extLst>
                <a:ext uri="{FF2B5EF4-FFF2-40B4-BE49-F238E27FC236}">
                  <a16:creationId xmlns:a16="http://schemas.microsoft.com/office/drawing/2014/main" id="{9BE1F6B0-0975-4866-9142-F4AB45DF0580}"/>
                </a:ext>
              </a:extLst>
            </p:cNvPr>
            <p:cNvCxnSpPr/>
            <p:nvPr/>
          </p:nvCxnSpPr>
          <p:spPr>
            <a:xfrm>
              <a:off x="5834538" y="1637956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2" name="Conector recto 141">
              <a:extLst>
                <a:ext uri="{FF2B5EF4-FFF2-40B4-BE49-F238E27FC236}">
                  <a16:creationId xmlns:a16="http://schemas.microsoft.com/office/drawing/2014/main" id="{2C8ABBF9-E42A-45B7-B71E-77841A9DD221}"/>
                </a:ext>
              </a:extLst>
            </p:cNvPr>
            <p:cNvCxnSpPr/>
            <p:nvPr/>
          </p:nvCxnSpPr>
          <p:spPr>
            <a:xfrm>
              <a:off x="6363204" y="1637957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3" name="Conector recto 142">
              <a:extLst>
                <a:ext uri="{FF2B5EF4-FFF2-40B4-BE49-F238E27FC236}">
                  <a16:creationId xmlns:a16="http://schemas.microsoft.com/office/drawing/2014/main" id="{CFC93AB3-5156-4B2F-A25D-1E7EDC1E4CA5}"/>
                </a:ext>
              </a:extLst>
            </p:cNvPr>
            <p:cNvCxnSpPr/>
            <p:nvPr/>
          </p:nvCxnSpPr>
          <p:spPr>
            <a:xfrm>
              <a:off x="6944246" y="1640928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4" name="Conector recto 143">
              <a:extLst>
                <a:ext uri="{FF2B5EF4-FFF2-40B4-BE49-F238E27FC236}">
                  <a16:creationId xmlns:a16="http://schemas.microsoft.com/office/drawing/2014/main" id="{0075FCEA-34E3-402B-9BF2-7BC696D890FD}"/>
                </a:ext>
              </a:extLst>
            </p:cNvPr>
            <p:cNvCxnSpPr/>
            <p:nvPr/>
          </p:nvCxnSpPr>
          <p:spPr>
            <a:xfrm>
              <a:off x="7490668" y="1632051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5" name="Conector recto 144">
              <a:extLst>
                <a:ext uri="{FF2B5EF4-FFF2-40B4-BE49-F238E27FC236}">
                  <a16:creationId xmlns:a16="http://schemas.microsoft.com/office/drawing/2014/main" id="{468B3F54-1850-4648-B980-A24F03D831B7}"/>
                </a:ext>
              </a:extLst>
            </p:cNvPr>
            <p:cNvCxnSpPr/>
            <p:nvPr/>
          </p:nvCxnSpPr>
          <p:spPr>
            <a:xfrm>
              <a:off x="8042563" y="1633495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46" name="CuadroTexto 145">
              <a:extLst>
                <a:ext uri="{FF2B5EF4-FFF2-40B4-BE49-F238E27FC236}">
                  <a16:creationId xmlns:a16="http://schemas.microsoft.com/office/drawing/2014/main" id="{2ECFDEF9-9FE3-40E1-B0F9-7024D66A2587}"/>
                </a:ext>
              </a:extLst>
            </p:cNvPr>
            <p:cNvSpPr txBox="1"/>
            <p:nvPr/>
          </p:nvSpPr>
          <p:spPr>
            <a:xfrm>
              <a:off x="2896013" y="1270415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Std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7" name="CuadroTexto 146">
              <a:extLst>
                <a:ext uri="{FF2B5EF4-FFF2-40B4-BE49-F238E27FC236}">
                  <a16:creationId xmlns:a16="http://schemas.microsoft.com/office/drawing/2014/main" id="{0E8AC18E-654C-45AA-B1D8-3C5B1366A395}"/>
                </a:ext>
              </a:extLst>
            </p:cNvPr>
            <p:cNvSpPr txBox="1"/>
            <p:nvPr/>
          </p:nvSpPr>
          <p:spPr>
            <a:xfrm>
              <a:off x="4091341" y="710796"/>
              <a:ext cx="528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</a:t>
              </a:r>
            </a:p>
          </p:txBody>
        </p:sp>
        <p:sp>
          <p:nvSpPr>
            <p:cNvPr id="148" name="CuadroTexto 147">
              <a:extLst>
                <a:ext uri="{FF2B5EF4-FFF2-40B4-BE49-F238E27FC236}">
                  <a16:creationId xmlns:a16="http://schemas.microsoft.com/office/drawing/2014/main" id="{EA33D671-AAE4-4AEA-A50C-B699CC26C2D5}"/>
                </a:ext>
              </a:extLst>
            </p:cNvPr>
            <p:cNvSpPr txBox="1"/>
            <p:nvPr/>
          </p:nvSpPr>
          <p:spPr>
            <a:xfrm>
              <a:off x="5645207" y="680713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Input</a:t>
              </a:r>
            </a:p>
          </p:txBody>
        </p:sp>
        <p:sp>
          <p:nvSpPr>
            <p:cNvPr id="149" name="CuadroTexto 148">
              <a:extLst>
                <a:ext uri="{FF2B5EF4-FFF2-40B4-BE49-F238E27FC236}">
                  <a16:creationId xmlns:a16="http://schemas.microsoft.com/office/drawing/2014/main" id="{70A33CC3-8E10-4A69-8A91-42229D8088BD}"/>
                </a:ext>
              </a:extLst>
            </p:cNvPr>
            <p:cNvSpPr txBox="1"/>
            <p:nvPr/>
          </p:nvSpPr>
          <p:spPr>
            <a:xfrm>
              <a:off x="7462919" y="68770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SB</a:t>
              </a:r>
            </a:p>
          </p:txBody>
        </p:sp>
        <p:sp>
          <p:nvSpPr>
            <p:cNvPr id="150" name="CuadroTexto 149">
              <a:extLst>
                <a:ext uri="{FF2B5EF4-FFF2-40B4-BE49-F238E27FC236}">
                  <a16:creationId xmlns:a16="http://schemas.microsoft.com/office/drawing/2014/main" id="{F123B644-CE9E-4DD1-8AFF-601311484879}"/>
                </a:ext>
              </a:extLst>
            </p:cNvPr>
            <p:cNvSpPr txBox="1"/>
            <p:nvPr/>
          </p:nvSpPr>
          <p:spPr>
            <a:xfrm>
              <a:off x="3507778" y="128191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t0</a:t>
              </a:r>
            </a:p>
          </p:txBody>
        </p:sp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5ABF38BC-A1D4-4002-93ED-86F03D292901}"/>
                </a:ext>
              </a:extLst>
            </p:cNvPr>
            <p:cNvSpPr txBox="1"/>
            <p:nvPr/>
          </p:nvSpPr>
          <p:spPr>
            <a:xfrm>
              <a:off x="4033177" y="1282472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t12</a:t>
              </a:r>
            </a:p>
          </p:txBody>
        </p:sp>
        <p:sp>
          <p:nvSpPr>
            <p:cNvPr id="152" name="CuadroTexto 151">
              <a:extLst>
                <a:ext uri="{FF2B5EF4-FFF2-40B4-BE49-F238E27FC236}">
                  <a16:creationId xmlns:a16="http://schemas.microsoft.com/office/drawing/2014/main" id="{30E5A34C-FA3C-4C6B-885F-24640F95905D}"/>
                </a:ext>
              </a:extLst>
            </p:cNvPr>
            <p:cNvSpPr txBox="1"/>
            <p:nvPr/>
          </p:nvSpPr>
          <p:spPr>
            <a:xfrm>
              <a:off x="4655465" y="1297373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t24</a:t>
              </a:r>
            </a:p>
          </p:txBody>
        </p:sp>
        <p:sp>
          <p:nvSpPr>
            <p:cNvPr id="153" name="CuadroTexto 152">
              <a:extLst>
                <a:ext uri="{FF2B5EF4-FFF2-40B4-BE49-F238E27FC236}">
                  <a16:creationId xmlns:a16="http://schemas.microsoft.com/office/drawing/2014/main" id="{5DFA1DC0-1AF9-4CBF-8F2A-9639F242D058}"/>
                </a:ext>
              </a:extLst>
            </p:cNvPr>
            <p:cNvSpPr txBox="1"/>
            <p:nvPr/>
          </p:nvSpPr>
          <p:spPr>
            <a:xfrm>
              <a:off x="5215517" y="129365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t0</a:t>
              </a:r>
            </a:p>
          </p:txBody>
        </p:sp>
        <p:sp>
          <p:nvSpPr>
            <p:cNvPr id="154" name="CuadroTexto 153">
              <a:extLst>
                <a:ext uri="{FF2B5EF4-FFF2-40B4-BE49-F238E27FC236}">
                  <a16:creationId xmlns:a16="http://schemas.microsoft.com/office/drawing/2014/main" id="{D0E5E025-D6A9-4225-A3C2-EDBED02FC26D}"/>
                </a:ext>
              </a:extLst>
            </p:cNvPr>
            <p:cNvSpPr txBox="1"/>
            <p:nvPr/>
          </p:nvSpPr>
          <p:spPr>
            <a:xfrm>
              <a:off x="5740916" y="1294204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t12</a:t>
              </a:r>
            </a:p>
          </p:txBody>
        </p:sp>
        <p:sp>
          <p:nvSpPr>
            <p:cNvPr id="155" name="CuadroTexto 154">
              <a:extLst>
                <a:ext uri="{FF2B5EF4-FFF2-40B4-BE49-F238E27FC236}">
                  <a16:creationId xmlns:a16="http://schemas.microsoft.com/office/drawing/2014/main" id="{655891C3-BCAB-425B-B5CA-34BAB33CBB9A}"/>
                </a:ext>
              </a:extLst>
            </p:cNvPr>
            <p:cNvSpPr txBox="1"/>
            <p:nvPr/>
          </p:nvSpPr>
          <p:spPr>
            <a:xfrm>
              <a:off x="6301828" y="129718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t24</a:t>
              </a:r>
            </a:p>
          </p:txBody>
        </p:sp>
        <p:sp>
          <p:nvSpPr>
            <p:cNvPr id="156" name="CuadroTexto 155">
              <a:extLst>
                <a:ext uri="{FF2B5EF4-FFF2-40B4-BE49-F238E27FC236}">
                  <a16:creationId xmlns:a16="http://schemas.microsoft.com/office/drawing/2014/main" id="{9165C28D-91D2-4D8E-844D-FC58A8567D57}"/>
                </a:ext>
              </a:extLst>
            </p:cNvPr>
            <p:cNvSpPr txBox="1"/>
            <p:nvPr/>
          </p:nvSpPr>
          <p:spPr>
            <a:xfrm>
              <a:off x="6903714" y="1287254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t0</a:t>
              </a:r>
            </a:p>
          </p:txBody>
        </p:sp>
        <p:sp>
          <p:nvSpPr>
            <p:cNvPr id="157" name="CuadroTexto 156">
              <a:extLst>
                <a:ext uri="{FF2B5EF4-FFF2-40B4-BE49-F238E27FC236}">
                  <a16:creationId xmlns:a16="http://schemas.microsoft.com/office/drawing/2014/main" id="{E15DD271-780C-449E-A27B-9A44DB392E44}"/>
                </a:ext>
              </a:extLst>
            </p:cNvPr>
            <p:cNvSpPr txBox="1"/>
            <p:nvPr/>
          </p:nvSpPr>
          <p:spPr>
            <a:xfrm>
              <a:off x="7429113" y="128780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t12</a:t>
              </a:r>
            </a:p>
          </p:txBody>
        </p:sp>
        <p:sp>
          <p:nvSpPr>
            <p:cNvPr id="158" name="CuadroTexto 157">
              <a:extLst>
                <a:ext uri="{FF2B5EF4-FFF2-40B4-BE49-F238E27FC236}">
                  <a16:creationId xmlns:a16="http://schemas.microsoft.com/office/drawing/2014/main" id="{6D151B05-A448-4025-AB2F-72DE7BE24D5C}"/>
                </a:ext>
              </a:extLst>
            </p:cNvPr>
            <p:cNvSpPr txBox="1"/>
            <p:nvPr/>
          </p:nvSpPr>
          <p:spPr>
            <a:xfrm>
              <a:off x="7990025" y="129078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t24</a:t>
              </a:r>
            </a:p>
          </p:txBody>
        </p:sp>
        <p:sp>
          <p:nvSpPr>
            <p:cNvPr id="159" name="Abrir corchete 158">
              <a:extLst>
                <a:ext uri="{FF2B5EF4-FFF2-40B4-BE49-F238E27FC236}">
                  <a16:creationId xmlns:a16="http://schemas.microsoft.com/office/drawing/2014/main" id="{5DC04E45-1F25-4DD9-BCBC-3E21C938CDC3}"/>
                </a:ext>
              </a:extLst>
            </p:cNvPr>
            <p:cNvSpPr/>
            <p:nvPr/>
          </p:nvSpPr>
          <p:spPr>
            <a:xfrm rot="5400000">
              <a:off x="4314082" y="380890"/>
              <a:ext cx="82783" cy="1591278"/>
            </a:xfrm>
            <a:prstGeom prst="leftBracket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Abrir corchete 159">
              <a:extLst>
                <a:ext uri="{FF2B5EF4-FFF2-40B4-BE49-F238E27FC236}">
                  <a16:creationId xmlns:a16="http://schemas.microsoft.com/office/drawing/2014/main" id="{A7EB72A9-93C3-4F07-9C23-038FB1A10985}"/>
                </a:ext>
              </a:extLst>
            </p:cNvPr>
            <p:cNvSpPr/>
            <p:nvPr/>
          </p:nvSpPr>
          <p:spPr>
            <a:xfrm rot="5400000">
              <a:off x="5953208" y="432974"/>
              <a:ext cx="68803" cy="1471188"/>
            </a:xfrm>
            <a:prstGeom prst="leftBracket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Abrir corchete 160">
              <a:extLst>
                <a:ext uri="{FF2B5EF4-FFF2-40B4-BE49-F238E27FC236}">
                  <a16:creationId xmlns:a16="http://schemas.microsoft.com/office/drawing/2014/main" id="{4CDBD227-2DFA-4124-B405-F43CAE6E8B36}"/>
                </a:ext>
              </a:extLst>
            </p:cNvPr>
            <p:cNvSpPr/>
            <p:nvPr/>
          </p:nvSpPr>
          <p:spPr>
            <a:xfrm rot="5400000">
              <a:off x="7605330" y="434315"/>
              <a:ext cx="68803" cy="1471188"/>
            </a:xfrm>
            <a:prstGeom prst="leftBracket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7" name="Imagen 106">
            <a:extLst>
              <a:ext uri="{FF2B5EF4-FFF2-40B4-BE49-F238E27FC236}">
                <a16:creationId xmlns:a16="http://schemas.microsoft.com/office/drawing/2014/main" id="{01DCA5A4-3FF2-4B83-B45F-E22DEB439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8" t="35620" r="21382" b="39163"/>
          <a:stretch/>
        </p:blipFill>
        <p:spPr>
          <a:xfrm>
            <a:off x="6882062" y="2096118"/>
            <a:ext cx="4897675" cy="1706935"/>
          </a:xfrm>
          <a:prstGeom prst="rect">
            <a:avLst/>
          </a:prstGeom>
        </p:spPr>
      </p:pic>
      <p:sp>
        <p:nvSpPr>
          <p:cNvPr id="108" name="Rectángulo 107">
            <a:extLst>
              <a:ext uri="{FF2B5EF4-FFF2-40B4-BE49-F238E27FC236}">
                <a16:creationId xmlns:a16="http://schemas.microsoft.com/office/drawing/2014/main" id="{52682811-F294-4637-9289-D00A41F13B33}"/>
              </a:ext>
            </a:extLst>
          </p:cNvPr>
          <p:cNvSpPr/>
          <p:nvPr/>
        </p:nvSpPr>
        <p:spPr>
          <a:xfrm>
            <a:off x="8870714" y="2699202"/>
            <a:ext cx="2909023" cy="36640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359BC265-AB6B-487F-B1BC-BB9CFD37E42F}"/>
              </a:ext>
            </a:extLst>
          </p:cNvPr>
          <p:cNvSpPr txBox="1"/>
          <p:nvPr/>
        </p:nvSpPr>
        <p:spPr>
          <a:xfrm>
            <a:off x="10847905" y="3803053"/>
            <a:ext cx="1098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ES" dirty="0" err="1" smtClean="0">
                <a:solidFill>
                  <a:prstClr val="black"/>
                </a:solidFill>
                <a:latin typeface="Calibri" panose="020F0502020204030204"/>
              </a:rPr>
              <a:t>Vinculin</a:t>
            </a:r>
            <a:endParaRPr lang="es-ES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78041D94-8499-472B-8676-716C03B93217}"/>
              </a:ext>
            </a:extLst>
          </p:cNvPr>
          <p:cNvGrpSpPr/>
          <p:nvPr/>
        </p:nvGrpSpPr>
        <p:grpSpPr>
          <a:xfrm>
            <a:off x="6882062" y="1090076"/>
            <a:ext cx="4849571" cy="975330"/>
            <a:chOff x="2896013" y="680713"/>
            <a:chExt cx="5526570" cy="985805"/>
          </a:xfrm>
        </p:grpSpPr>
        <p:cxnSp>
          <p:nvCxnSpPr>
            <p:cNvPr id="116" name="Conector recto 115">
              <a:extLst>
                <a:ext uri="{FF2B5EF4-FFF2-40B4-BE49-F238E27FC236}">
                  <a16:creationId xmlns:a16="http://schemas.microsoft.com/office/drawing/2014/main" id="{5ED2B18E-8A0F-4A33-AD89-CD72BE6D3B27}"/>
                </a:ext>
              </a:extLst>
            </p:cNvPr>
            <p:cNvCxnSpPr/>
            <p:nvPr/>
          </p:nvCxnSpPr>
          <p:spPr>
            <a:xfrm>
              <a:off x="2959349" y="1651251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17" name="Conector recto 116">
              <a:extLst>
                <a:ext uri="{FF2B5EF4-FFF2-40B4-BE49-F238E27FC236}">
                  <a16:creationId xmlns:a16="http://schemas.microsoft.com/office/drawing/2014/main" id="{B58E4E9A-81D4-4B12-91F9-671EA0C85CDE}"/>
                </a:ext>
              </a:extLst>
            </p:cNvPr>
            <p:cNvCxnSpPr/>
            <p:nvPr/>
          </p:nvCxnSpPr>
          <p:spPr>
            <a:xfrm>
              <a:off x="3514506" y="1651251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18" name="Conector recto 117">
              <a:extLst>
                <a:ext uri="{FF2B5EF4-FFF2-40B4-BE49-F238E27FC236}">
                  <a16:creationId xmlns:a16="http://schemas.microsoft.com/office/drawing/2014/main" id="{680E34CC-12FA-4A5F-B4AD-B009FA725451}"/>
                </a:ext>
              </a:extLst>
            </p:cNvPr>
            <p:cNvCxnSpPr/>
            <p:nvPr/>
          </p:nvCxnSpPr>
          <p:spPr>
            <a:xfrm>
              <a:off x="4114926" y="1643859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19" name="Conector recto 118">
              <a:extLst>
                <a:ext uri="{FF2B5EF4-FFF2-40B4-BE49-F238E27FC236}">
                  <a16:creationId xmlns:a16="http://schemas.microsoft.com/office/drawing/2014/main" id="{5A2354D7-3540-4FA8-86C0-09B9FE55BCBF}"/>
                </a:ext>
              </a:extLst>
            </p:cNvPr>
            <p:cNvCxnSpPr/>
            <p:nvPr/>
          </p:nvCxnSpPr>
          <p:spPr>
            <a:xfrm>
              <a:off x="4723349" y="1643861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60CD96C9-EBFA-4A40-B3F3-B435EF3CBB2A}"/>
                </a:ext>
              </a:extLst>
            </p:cNvPr>
            <p:cNvCxnSpPr/>
            <p:nvPr/>
          </p:nvCxnSpPr>
          <p:spPr>
            <a:xfrm>
              <a:off x="5252015" y="1643862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41D8BCAB-821B-494C-B65F-2F7726A18FE5}"/>
                </a:ext>
              </a:extLst>
            </p:cNvPr>
            <p:cNvCxnSpPr/>
            <p:nvPr/>
          </p:nvCxnSpPr>
          <p:spPr>
            <a:xfrm>
              <a:off x="5834538" y="1637956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2" name="Conector recto 121">
              <a:extLst>
                <a:ext uri="{FF2B5EF4-FFF2-40B4-BE49-F238E27FC236}">
                  <a16:creationId xmlns:a16="http://schemas.microsoft.com/office/drawing/2014/main" id="{9DB708A5-FF2D-4A6F-AD12-AA54B0D04B26}"/>
                </a:ext>
              </a:extLst>
            </p:cNvPr>
            <p:cNvCxnSpPr/>
            <p:nvPr/>
          </p:nvCxnSpPr>
          <p:spPr>
            <a:xfrm>
              <a:off x="6363204" y="1637957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3" name="Conector recto 122">
              <a:extLst>
                <a:ext uri="{FF2B5EF4-FFF2-40B4-BE49-F238E27FC236}">
                  <a16:creationId xmlns:a16="http://schemas.microsoft.com/office/drawing/2014/main" id="{EBA452A6-20C9-46DB-9C41-EE445286EE35}"/>
                </a:ext>
              </a:extLst>
            </p:cNvPr>
            <p:cNvCxnSpPr/>
            <p:nvPr/>
          </p:nvCxnSpPr>
          <p:spPr>
            <a:xfrm>
              <a:off x="6944246" y="1640928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4" name="Conector recto 123">
              <a:extLst>
                <a:ext uri="{FF2B5EF4-FFF2-40B4-BE49-F238E27FC236}">
                  <a16:creationId xmlns:a16="http://schemas.microsoft.com/office/drawing/2014/main" id="{F878E786-8E7C-44A5-9831-C584623C460B}"/>
                </a:ext>
              </a:extLst>
            </p:cNvPr>
            <p:cNvCxnSpPr/>
            <p:nvPr/>
          </p:nvCxnSpPr>
          <p:spPr>
            <a:xfrm>
              <a:off x="7490668" y="1632051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5" name="Conector recto 124">
              <a:extLst>
                <a:ext uri="{FF2B5EF4-FFF2-40B4-BE49-F238E27FC236}">
                  <a16:creationId xmlns:a16="http://schemas.microsoft.com/office/drawing/2014/main" id="{4F6DF840-3927-450E-A684-8973168D328F}"/>
                </a:ext>
              </a:extLst>
            </p:cNvPr>
            <p:cNvCxnSpPr/>
            <p:nvPr/>
          </p:nvCxnSpPr>
          <p:spPr>
            <a:xfrm>
              <a:off x="8042563" y="1633495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26" name="CuadroTexto 125">
              <a:extLst>
                <a:ext uri="{FF2B5EF4-FFF2-40B4-BE49-F238E27FC236}">
                  <a16:creationId xmlns:a16="http://schemas.microsoft.com/office/drawing/2014/main" id="{8AD66DAD-3A31-48CE-97C6-A7AAB426812C}"/>
                </a:ext>
              </a:extLst>
            </p:cNvPr>
            <p:cNvSpPr txBox="1"/>
            <p:nvPr/>
          </p:nvSpPr>
          <p:spPr>
            <a:xfrm>
              <a:off x="2896013" y="1270415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Std</a:t>
              </a:r>
              <a:endParaRPr kumimoji="0" lang="es-E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7" name="CuadroTexto 126">
              <a:extLst>
                <a:ext uri="{FF2B5EF4-FFF2-40B4-BE49-F238E27FC236}">
                  <a16:creationId xmlns:a16="http://schemas.microsoft.com/office/drawing/2014/main" id="{A1CEF6FD-E0EA-4D16-B3F6-5623D4321B61}"/>
                </a:ext>
              </a:extLst>
            </p:cNvPr>
            <p:cNvSpPr txBox="1"/>
            <p:nvPr/>
          </p:nvSpPr>
          <p:spPr>
            <a:xfrm>
              <a:off x="4091341" y="710796"/>
              <a:ext cx="528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IP</a:t>
              </a:r>
            </a:p>
          </p:txBody>
        </p:sp>
        <p:sp>
          <p:nvSpPr>
            <p:cNvPr id="128" name="CuadroTexto 127">
              <a:extLst>
                <a:ext uri="{FF2B5EF4-FFF2-40B4-BE49-F238E27FC236}">
                  <a16:creationId xmlns:a16="http://schemas.microsoft.com/office/drawing/2014/main" id="{E9E267CC-2990-4984-8742-24BF1C6595A3}"/>
                </a:ext>
              </a:extLst>
            </p:cNvPr>
            <p:cNvSpPr txBox="1"/>
            <p:nvPr/>
          </p:nvSpPr>
          <p:spPr>
            <a:xfrm>
              <a:off x="5645207" y="680713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Input</a:t>
              </a:r>
            </a:p>
          </p:txBody>
        </p:sp>
        <p:sp>
          <p:nvSpPr>
            <p:cNvPr id="162" name="CuadroTexto 161">
              <a:extLst>
                <a:ext uri="{FF2B5EF4-FFF2-40B4-BE49-F238E27FC236}">
                  <a16:creationId xmlns:a16="http://schemas.microsoft.com/office/drawing/2014/main" id="{0376EC18-F66D-4198-BDB5-93D75911E3F3}"/>
                </a:ext>
              </a:extLst>
            </p:cNvPr>
            <p:cNvSpPr txBox="1"/>
            <p:nvPr/>
          </p:nvSpPr>
          <p:spPr>
            <a:xfrm>
              <a:off x="7462919" y="68770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SB</a:t>
              </a:r>
            </a:p>
          </p:txBody>
        </p:sp>
        <p:sp>
          <p:nvSpPr>
            <p:cNvPr id="163" name="CuadroTexto 162">
              <a:extLst>
                <a:ext uri="{FF2B5EF4-FFF2-40B4-BE49-F238E27FC236}">
                  <a16:creationId xmlns:a16="http://schemas.microsoft.com/office/drawing/2014/main" id="{ED167C7C-9912-4BA7-B8C0-CDA639102FFC}"/>
                </a:ext>
              </a:extLst>
            </p:cNvPr>
            <p:cNvSpPr txBox="1"/>
            <p:nvPr/>
          </p:nvSpPr>
          <p:spPr>
            <a:xfrm>
              <a:off x="3484507" y="127146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t0</a:t>
              </a:r>
            </a:p>
          </p:txBody>
        </p:sp>
        <p:sp>
          <p:nvSpPr>
            <p:cNvPr id="164" name="CuadroTexto 163">
              <a:extLst>
                <a:ext uri="{FF2B5EF4-FFF2-40B4-BE49-F238E27FC236}">
                  <a16:creationId xmlns:a16="http://schemas.microsoft.com/office/drawing/2014/main" id="{17FBE5F8-95D1-4DEF-B09D-7413C8BAE197}"/>
                </a:ext>
              </a:extLst>
            </p:cNvPr>
            <p:cNvSpPr txBox="1"/>
            <p:nvPr/>
          </p:nvSpPr>
          <p:spPr>
            <a:xfrm>
              <a:off x="4011108" y="12819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t12</a:t>
              </a:r>
            </a:p>
          </p:txBody>
        </p:sp>
        <p:sp>
          <p:nvSpPr>
            <p:cNvPr id="165" name="CuadroTexto 164">
              <a:extLst>
                <a:ext uri="{FF2B5EF4-FFF2-40B4-BE49-F238E27FC236}">
                  <a16:creationId xmlns:a16="http://schemas.microsoft.com/office/drawing/2014/main" id="{728E05C7-43F6-417A-BD14-1E88D1B034A5}"/>
                </a:ext>
              </a:extLst>
            </p:cNvPr>
            <p:cNvSpPr txBox="1"/>
            <p:nvPr/>
          </p:nvSpPr>
          <p:spPr>
            <a:xfrm>
              <a:off x="4614533" y="129718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t24</a:t>
              </a:r>
            </a:p>
          </p:txBody>
        </p:sp>
        <p:sp>
          <p:nvSpPr>
            <p:cNvPr id="166" name="CuadroTexto 165">
              <a:extLst>
                <a:ext uri="{FF2B5EF4-FFF2-40B4-BE49-F238E27FC236}">
                  <a16:creationId xmlns:a16="http://schemas.microsoft.com/office/drawing/2014/main" id="{F50E7E48-86C2-4132-A188-C949FB546385}"/>
                </a:ext>
              </a:extLst>
            </p:cNvPr>
            <p:cNvSpPr txBox="1"/>
            <p:nvPr/>
          </p:nvSpPr>
          <p:spPr>
            <a:xfrm>
              <a:off x="5188848" y="1291835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t0</a:t>
              </a:r>
            </a:p>
          </p:txBody>
        </p:sp>
        <p:sp>
          <p:nvSpPr>
            <p:cNvPr id="167" name="CuadroTexto 166">
              <a:extLst>
                <a:ext uri="{FF2B5EF4-FFF2-40B4-BE49-F238E27FC236}">
                  <a16:creationId xmlns:a16="http://schemas.microsoft.com/office/drawing/2014/main" id="{E9BAAE80-52F5-40DF-AC2B-5E7A70ADA95B}"/>
                </a:ext>
              </a:extLst>
            </p:cNvPr>
            <p:cNvSpPr txBox="1"/>
            <p:nvPr/>
          </p:nvSpPr>
          <p:spPr>
            <a:xfrm>
              <a:off x="5671714" y="1282965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t12</a:t>
              </a:r>
            </a:p>
          </p:txBody>
        </p:sp>
        <p:sp>
          <p:nvSpPr>
            <p:cNvPr id="168" name="CuadroTexto 167">
              <a:extLst>
                <a:ext uri="{FF2B5EF4-FFF2-40B4-BE49-F238E27FC236}">
                  <a16:creationId xmlns:a16="http://schemas.microsoft.com/office/drawing/2014/main" id="{948A2E75-18B7-4CB3-937D-7A33EB348DD9}"/>
                </a:ext>
              </a:extLst>
            </p:cNvPr>
            <p:cNvSpPr txBox="1"/>
            <p:nvPr/>
          </p:nvSpPr>
          <p:spPr>
            <a:xfrm>
              <a:off x="6239354" y="128147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t24</a:t>
              </a:r>
            </a:p>
          </p:txBody>
        </p:sp>
        <p:sp>
          <p:nvSpPr>
            <p:cNvPr id="169" name="CuadroTexto 168">
              <a:extLst>
                <a:ext uri="{FF2B5EF4-FFF2-40B4-BE49-F238E27FC236}">
                  <a16:creationId xmlns:a16="http://schemas.microsoft.com/office/drawing/2014/main" id="{831899A7-B006-4E24-A541-1E1DF9E570C9}"/>
                </a:ext>
              </a:extLst>
            </p:cNvPr>
            <p:cNvSpPr txBox="1"/>
            <p:nvPr/>
          </p:nvSpPr>
          <p:spPr>
            <a:xfrm>
              <a:off x="6907521" y="128191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t0</a:t>
              </a:r>
            </a:p>
          </p:txBody>
        </p:sp>
        <p:sp>
          <p:nvSpPr>
            <p:cNvPr id="170" name="CuadroTexto 169">
              <a:extLst>
                <a:ext uri="{FF2B5EF4-FFF2-40B4-BE49-F238E27FC236}">
                  <a16:creationId xmlns:a16="http://schemas.microsoft.com/office/drawing/2014/main" id="{854C8090-CFC2-49BC-9209-9D693E0073B7}"/>
                </a:ext>
              </a:extLst>
            </p:cNvPr>
            <p:cNvSpPr txBox="1"/>
            <p:nvPr/>
          </p:nvSpPr>
          <p:spPr>
            <a:xfrm>
              <a:off x="7391965" y="129718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t12</a:t>
              </a:r>
            </a:p>
          </p:txBody>
        </p:sp>
        <p:sp>
          <p:nvSpPr>
            <p:cNvPr id="171" name="CuadroTexto 170">
              <a:extLst>
                <a:ext uri="{FF2B5EF4-FFF2-40B4-BE49-F238E27FC236}">
                  <a16:creationId xmlns:a16="http://schemas.microsoft.com/office/drawing/2014/main" id="{AD7D2131-0A93-4C75-8A50-4EE376A3C9D1}"/>
                </a:ext>
              </a:extLst>
            </p:cNvPr>
            <p:cNvSpPr txBox="1"/>
            <p:nvPr/>
          </p:nvSpPr>
          <p:spPr>
            <a:xfrm>
              <a:off x="7926935" y="1281919"/>
              <a:ext cx="49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t24</a:t>
              </a:r>
            </a:p>
          </p:txBody>
        </p:sp>
        <p:sp>
          <p:nvSpPr>
            <p:cNvPr id="172" name="Abrir corchete 171">
              <a:extLst>
                <a:ext uri="{FF2B5EF4-FFF2-40B4-BE49-F238E27FC236}">
                  <a16:creationId xmlns:a16="http://schemas.microsoft.com/office/drawing/2014/main" id="{3B0CAFB7-5D8C-44F3-8923-B983728E2E08}"/>
                </a:ext>
              </a:extLst>
            </p:cNvPr>
            <p:cNvSpPr/>
            <p:nvPr/>
          </p:nvSpPr>
          <p:spPr>
            <a:xfrm rot="5400000">
              <a:off x="4314082" y="380890"/>
              <a:ext cx="82783" cy="1591278"/>
            </a:xfrm>
            <a:prstGeom prst="leftBracket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Abrir corchete 172">
              <a:extLst>
                <a:ext uri="{FF2B5EF4-FFF2-40B4-BE49-F238E27FC236}">
                  <a16:creationId xmlns:a16="http://schemas.microsoft.com/office/drawing/2014/main" id="{E07F0628-5A9A-4DBA-B0AC-B9247F8A1E09}"/>
                </a:ext>
              </a:extLst>
            </p:cNvPr>
            <p:cNvSpPr/>
            <p:nvPr/>
          </p:nvSpPr>
          <p:spPr>
            <a:xfrm rot="5400000">
              <a:off x="5953208" y="432974"/>
              <a:ext cx="68803" cy="1471188"/>
            </a:xfrm>
            <a:prstGeom prst="leftBracket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Abrir corchete 173">
              <a:extLst>
                <a:ext uri="{FF2B5EF4-FFF2-40B4-BE49-F238E27FC236}">
                  <a16:creationId xmlns:a16="http://schemas.microsoft.com/office/drawing/2014/main" id="{4FA2F4FD-E0D6-4978-A88C-9ADF6D83BCE1}"/>
                </a:ext>
              </a:extLst>
            </p:cNvPr>
            <p:cNvSpPr/>
            <p:nvPr/>
          </p:nvSpPr>
          <p:spPr>
            <a:xfrm rot="5400000">
              <a:off x="7605330" y="434315"/>
              <a:ext cx="68803" cy="1471188"/>
            </a:xfrm>
            <a:prstGeom prst="leftBracket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Flecha: a la derecha 131">
            <a:extLst>
              <a:ext uri="{FF2B5EF4-FFF2-40B4-BE49-F238E27FC236}">
                <a16:creationId xmlns:a16="http://schemas.microsoft.com/office/drawing/2014/main" id="{38B8F4B5-F7C2-4B48-B234-DEB7B1E8B995}"/>
              </a:ext>
            </a:extLst>
          </p:cNvPr>
          <p:cNvSpPr/>
          <p:nvPr/>
        </p:nvSpPr>
        <p:spPr>
          <a:xfrm rot="5400000" flipH="1">
            <a:off x="11123245" y="3319352"/>
            <a:ext cx="461639" cy="248575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1" i="0" u="none" strike="noStrike" kern="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6" name="Grupo 175">
            <a:extLst>
              <a:ext uri="{FF2B5EF4-FFF2-40B4-BE49-F238E27FC236}">
                <a16:creationId xmlns:a16="http://schemas.microsoft.com/office/drawing/2014/main" id="{5F48F98E-D035-4B56-A219-D57A82853DAB}"/>
              </a:ext>
            </a:extLst>
          </p:cNvPr>
          <p:cNvGrpSpPr/>
          <p:nvPr/>
        </p:nvGrpSpPr>
        <p:grpSpPr>
          <a:xfrm>
            <a:off x="7860559" y="4985993"/>
            <a:ext cx="311137" cy="369332"/>
            <a:chOff x="4487366" y="5444673"/>
            <a:chExt cx="311137" cy="369332"/>
          </a:xfrm>
        </p:grpSpPr>
        <p:sp>
          <p:nvSpPr>
            <p:cNvPr id="177" name="Triángulo isósceles 176">
              <a:extLst>
                <a:ext uri="{FF2B5EF4-FFF2-40B4-BE49-F238E27FC236}">
                  <a16:creationId xmlns:a16="http://schemas.microsoft.com/office/drawing/2014/main" id="{29AD6C7B-D71C-4E21-A5F6-EAD0111A802D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CuadroTexto 177">
              <a:extLst>
                <a:ext uri="{FF2B5EF4-FFF2-40B4-BE49-F238E27FC236}">
                  <a16:creationId xmlns:a16="http://schemas.microsoft.com/office/drawing/2014/main" id="{17DBDBE5-4F2D-4701-87FA-D65336897A6A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!</a:t>
              </a:r>
            </a:p>
          </p:txBody>
        </p:sp>
      </p:grpSp>
      <p:sp>
        <p:nvSpPr>
          <p:cNvPr id="179" name="CuadroTexto 178">
            <a:extLst>
              <a:ext uri="{FF2B5EF4-FFF2-40B4-BE49-F238E27FC236}">
                <a16:creationId xmlns:a16="http://schemas.microsoft.com/office/drawing/2014/main" id="{617BB44A-AE83-48AA-B7AC-7F87ED62DFDB}"/>
              </a:ext>
            </a:extLst>
          </p:cNvPr>
          <p:cNvSpPr txBox="1"/>
          <p:nvPr/>
        </p:nvSpPr>
        <p:spPr>
          <a:xfrm>
            <a:off x="8197260" y="4985993"/>
            <a:ext cx="278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Different</a:t>
            </a:r>
            <a:r>
              <a:rPr lang="es-ES" dirty="0" smtClean="0"/>
              <a:t> </a:t>
            </a:r>
            <a:r>
              <a:rPr lang="es-ES" dirty="0" err="1" smtClean="0"/>
              <a:t>protein</a:t>
            </a:r>
            <a:r>
              <a:rPr lang="es-ES" dirty="0" smtClean="0"/>
              <a:t> </a:t>
            </a:r>
            <a:r>
              <a:rPr lang="es-ES" dirty="0" err="1" smtClean="0"/>
              <a:t>amount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3246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IP – </a:t>
            </a:r>
            <a:r>
              <a:rPr lang="es-ES" sz="2400" dirty="0" err="1" smtClean="0"/>
              <a:t>Experiment</a:t>
            </a:r>
            <a:r>
              <a:rPr lang="es-ES" sz="2400" dirty="0" smtClean="0"/>
              <a:t> 4</a:t>
            </a:r>
            <a:endParaRPr lang="es-ES" sz="2400" dirty="0"/>
          </a:p>
        </p:txBody>
      </p:sp>
      <p:pic>
        <p:nvPicPr>
          <p:cNvPr id="93" name="Imagen 92">
            <a:extLst>
              <a:ext uri="{FF2B5EF4-FFF2-40B4-BE49-F238E27FC236}">
                <a16:creationId xmlns:a16="http://schemas.microsoft.com/office/drawing/2014/main" id="{825D2FA4-1FD3-430B-8495-FBE000B2F0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8" t="54595" r="18437" b="39406"/>
          <a:stretch/>
        </p:blipFill>
        <p:spPr>
          <a:xfrm>
            <a:off x="3001888" y="3143105"/>
            <a:ext cx="4932000" cy="440663"/>
          </a:xfrm>
          <a:prstGeom prst="rect">
            <a:avLst/>
          </a:prstGeom>
        </p:spPr>
      </p:pic>
      <p:sp>
        <p:nvSpPr>
          <p:cNvPr id="94" name="Cerrar corchete 93">
            <a:extLst>
              <a:ext uri="{FF2B5EF4-FFF2-40B4-BE49-F238E27FC236}">
                <a16:creationId xmlns:a16="http://schemas.microsoft.com/office/drawing/2014/main" id="{39C1CA9D-B4B6-4FA9-A884-3EB927BC2678}"/>
              </a:ext>
            </a:extLst>
          </p:cNvPr>
          <p:cNvSpPr/>
          <p:nvPr/>
        </p:nvSpPr>
        <p:spPr>
          <a:xfrm rot="16200000">
            <a:off x="3958675" y="1362187"/>
            <a:ext cx="73106" cy="1393794"/>
          </a:xfrm>
          <a:prstGeom prst="rightBracke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FD1866C4-81DA-4660-85B6-FD9D00890C92}"/>
              </a:ext>
            </a:extLst>
          </p:cNvPr>
          <p:cNvSpPr txBox="1"/>
          <p:nvPr/>
        </p:nvSpPr>
        <p:spPr>
          <a:xfrm>
            <a:off x="3814730" y="1656509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IP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A908C3A4-50CC-4836-9527-1DAEE6931243}"/>
              </a:ext>
            </a:extLst>
          </p:cNvPr>
          <p:cNvSpPr txBox="1"/>
          <p:nvPr/>
        </p:nvSpPr>
        <p:spPr>
          <a:xfrm>
            <a:off x="3236185" y="209232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0h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9F939287-6A6C-475B-AC57-596B69DEBAB7}"/>
              </a:ext>
            </a:extLst>
          </p:cNvPr>
          <p:cNvSpPr txBox="1"/>
          <p:nvPr/>
        </p:nvSpPr>
        <p:spPr>
          <a:xfrm>
            <a:off x="3736643" y="209789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12h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0E841619-367C-4607-BD3B-E6B00E574602}"/>
              </a:ext>
            </a:extLst>
          </p:cNvPr>
          <p:cNvSpPr txBox="1"/>
          <p:nvPr/>
        </p:nvSpPr>
        <p:spPr>
          <a:xfrm>
            <a:off x="4280120" y="208951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24h</a:t>
            </a:r>
          </a:p>
        </p:txBody>
      </p:sp>
      <p:sp>
        <p:nvSpPr>
          <p:cNvPr id="99" name="Cerrar corchete 98">
            <a:extLst>
              <a:ext uri="{FF2B5EF4-FFF2-40B4-BE49-F238E27FC236}">
                <a16:creationId xmlns:a16="http://schemas.microsoft.com/office/drawing/2014/main" id="{3E4C8EF0-870B-48DB-8376-DBC23E820F4D}"/>
              </a:ext>
            </a:extLst>
          </p:cNvPr>
          <p:cNvSpPr/>
          <p:nvPr/>
        </p:nvSpPr>
        <p:spPr>
          <a:xfrm rot="16200000">
            <a:off x="5473673" y="1375598"/>
            <a:ext cx="73106" cy="1393794"/>
          </a:xfrm>
          <a:prstGeom prst="rightBracke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04539CF9-0C9C-4190-8C48-907E38CDBA0E}"/>
              </a:ext>
            </a:extLst>
          </p:cNvPr>
          <p:cNvSpPr txBox="1"/>
          <p:nvPr/>
        </p:nvSpPr>
        <p:spPr>
          <a:xfrm>
            <a:off x="5182795" y="167313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Input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382C8F7A-FF02-4FBC-8E22-814C80766D93}"/>
              </a:ext>
            </a:extLst>
          </p:cNvPr>
          <p:cNvSpPr txBox="1"/>
          <p:nvPr/>
        </p:nvSpPr>
        <p:spPr>
          <a:xfrm>
            <a:off x="4751183" y="210573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0h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59458E55-B5C0-468B-8721-36E06707904B}"/>
              </a:ext>
            </a:extLst>
          </p:cNvPr>
          <p:cNvSpPr txBox="1"/>
          <p:nvPr/>
        </p:nvSpPr>
        <p:spPr>
          <a:xfrm>
            <a:off x="5251641" y="211130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12h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76FFA792-EA19-4520-877F-9138DD9E918F}"/>
              </a:ext>
            </a:extLst>
          </p:cNvPr>
          <p:cNvSpPr txBox="1"/>
          <p:nvPr/>
        </p:nvSpPr>
        <p:spPr>
          <a:xfrm>
            <a:off x="5795118" y="210292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24h</a:t>
            </a:r>
          </a:p>
        </p:txBody>
      </p:sp>
      <p:sp>
        <p:nvSpPr>
          <p:cNvPr id="104" name="Cerrar corchete 103">
            <a:extLst>
              <a:ext uri="{FF2B5EF4-FFF2-40B4-BE49-F238E27FC236}">
                <a16:creationId xmlns:a16="http://schemas.microsoft.com/office/drawing/2014/main" id="{8C70F4C0-FC5C-42FC-86C1-52F5BD1F04A2}"/>
              </a:ext>
            </a:extLst>
          </p:cNvPr>
          <p:cNvSpPr/>
          <p:nvPr/>
        </p:nvSpPr>
        <p:spPr>
          <a:xfrm rot="16200000">
            <a:off x="7071910" y="1378410"/>
            <a:ext cx="73106" cy="1393794"/>
          </a:xfrm>
          <a:prstGeom prst="rightBracke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62C9682F-87A5-43E3-9197-A92AF6E0BCD3}"/>
              </a:ext>
            </a:extLst>
          </p:cNvPr>
          <p:cNvSpPr txBox="1"/>
          <p:nvPr/>
        </p:nvSpPr>
        <p:spPr>
          <a:xfrm>
            <a:off x="6903956" y="1699036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SN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A6C4FB64-A372-4DFD-A60B-086FFCC06BCD}"/>
              </a:ext>
            </a:extLst>
          </p:cNvPr>
          <p:cNvSpPr txBox="1"/>
          <p:nvPr/>
        </p:nvSpPr>
        <p:spPr>
          <a:xfrm>
            <a:off x="6349420" y="210855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0h</a:t>
            </a:r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0491005F-02B2-41CC-88B0-4049F750FD52}"/>
              </a:ext>
            </a:extLst>
          </p:cNvPr>
          <p:cNvSpPr txBox="1"/>
          <p:nvPr/>
        </p:nvSpPr>
        <p:spPr>
          <a:xfrm>
            <a:off x="6849878" y="2114113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12h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E2A449F3-5F85-47A5-AFF8-2355787967BF}"/>
              </a:ext>
            </a:extLst>
          </p:cNvPr>
          <p:cNvSpPr txBox="1"/>
          <p:nvPr/>
        </p:nvSpPr>
        <p:spPr>
          <a:xfrm>
            <a:off x="7393355" y="210573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24h</a:t>
            </a:r>
          </a:p>
        </p:txBody>
      </p: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146B44AC-938D-44EE-B3B9-ABFB70332412}"/>
              </a:ext>
            </a:extLst>
          </p:cNvPr>
          <p:cNvSpPr txBox="1"/>
          <p:nvPr/>
        </p:nvSpPr>
        <p:spPr>
          <a:xfrm>
            <a:off x="7942857" y="314310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INSR</a:t>
            </a:r>
            <a:r>
              <a:rPr lang="el-GR" dirty="0">
                <a:solidFill>
                  <a:prstClr val="black"/>
                </a:solidFill>
                <a:latin typeface="Calibri" panose="020F0502020204030204"/>
              </a:rPr>
              <a:t>β</a:t>
            </a:r>
            <a:endParaRPr lang="es-E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7967DDFC-FE98-4392-9091-29258FD78233}"/>
              </a:ext>
            </a:extLst>
          </p:cNvPr>
          <p:cNvSpPr txBox="1"/>
          <p:nvPr/>
        </p:nvSpPr>
        <p:spPr>
          <a:xfrm>
            <a:off x="7958548" y="362127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hnRNPK</a:t>
            </a:r>
            <a:endParaRPr lang="es-E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4" name="Imagen 113">
            <a:extLst>
              <a:ext uri="{FF2B5EF4-FFF2-40B4-BE49-F238E27FC236}">
                <a16:creationId xmlns:a16="http://schemas.microsoft.com/office/drawing/2014/main" id="{C1FB9D33-FA13-4080-A4AE-E6B47ADC94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1" t="66883" r="18551" b="29277"/>
          <a:stretch/>
        </p:blipFill>
        <p:spPr>
          <a:xfrm>
            <a:off x="3001888" y="3716788"/>
            <a:ext cx="4932000" cy="281674"/>
          </a:xfrm>
          <a:prstGeom prst="rect">
            <a:avLst/>
          </a:prstGeom>
        </p:spPr>
      </p:pic>
      <p:pic>
        <p:nvPicPr>
          <p:cNvPr id="132" name="Imagen 131">
            <a:extLst>
              <a:ext uri="{FF2B5EF4-FFF2-40B4-BE49-F238E27FC236}">
                <a16:creationId xmlns:a16="http://schemas.microsoft.com/office/drawing/2014/main" id="{35A66B23-AA6C-4C85-BEF4-4B2AD9C8CD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4" t="31195" r="3729" b="64492"/>
          <a:stretch/>
        </p:blipFill>
        <p:spPr>
          <a:xfrm>
            <a:off x="3014203" y="4789322"/>
            <a:ext cx="4932000" cy="171005"/>
          </a:xfrm>
          <a:prstGeom prst="rect">
            <a:avLst/>
          </a:prstGeom>
        </p:spPr>
      </p:pic>
      <p:sp>
        <p:nvSpPr>
          <p:cNvPr id="134" name="CuadroTexto 133">
            <a:extLst>
              <a:ext uri="{FF2B5EF4-FFF2-40B4-BE49-F238E27FC236}">
                <a16:creationId xmlns:a16="http://schemas.microsoft.com/office/drawing/2014/main" id="{C9160D76-E6DD-46B6-8295-9C2D70BD7B78}"/>
              </a:ext>
            </a:extLst>
          </p:cNvPr>
          <p:cNvSpPr txBox="1"/>
          <p:nvPr/>
        </p:nvSpPr>
        <p:spPr>
          <a:xfrm>
            <a:off x="7951737" y="4661374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Vinculina</a:t>
            </a:r>
          </a:p>
        </p:txBody>
      </p:sp>
      <p:pic>
        <p:nvPicPr>
          <p:cNvPr id="180" name="Imagen 179">
            <a:extLst>
              <a:ext uri="{FF2B5EF4-FFF2-40B4-BE49-F238E27FC236}">
                <a16:creationId xmlns:a16="http://schemas.microsoft.com/office/drawing/2014/main" id="{C24749B7-BCC8-42EE-9205-B2B05DA67B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1" t="42228" r="3179" b="50924"/>
          <a:stretch/>
        </p:blipFill>
        <p:spPr>
          <a:xfrm>
            <a:off x="3021195" y="5078618"/>
            <a:ext cx="4932000" cy="272893"/>
          </a:xfrm>
          <a:prstGeom prst="rect">
            <a:avLst/>
          </a:prstGeom>
        </p:spPr>
      </p:pic>
      <p:sp>
        <p:nvSpPr>
          <p:cNvPr id="181" name="CuadroTexto 180">
            <a:extLst>
              <a:ext uri="{FF2B5EF4-FFF2-40B4-BE49-F238E27FC236}">
                <a16:creationId xmlns:a16="http://schemas.microsoft.com/office/drawing/2014/main" id="{099159AD-A0B6-4AA9-9A18-1F4E3CDC3331}"/>
              </a:ext>
            </a:extLst>
          </p:cNvPr>
          <p:cNvSpPr txBox="1"/>
          <p:nvPr/>
        </p:nvSpPr>
        <p:spPr>
          <a:xfrm>
            <a:off x="7965539" y="502446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HSP90</a:t>
            </a:r>
          </a:p>
        </p:txBody>
      </p:sp>
      <p:pic>
        <p:nvPicPr>
          <p:cNvPr id="182" name="Imagen 181">
            <a:extLst>
              <a:ext uri="{FF2B5EF4-FFF2-40B4-BE49-F238E27FC236}">
                <a16:creationId xmlns:a16="http://schemas.microsoft.com/office/drawing/2014/main" id="{CE404492-7548-4410-951E-CB9C82292A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4" t="77331" r="1845" b="11159"/>
          <a:stretch/>
        </p:blipFill>
        <p:spPr>
          <a:xfrm>
            <a:off x="3005325" y="4166470"/>
            <a:ext cx="4928655" cy="436979"/>
          </a:xfrm>
          <a:prstGeom prst="rect">
            <a:avLst/>
          </a:prstGeom>
        </p:spPr>
      </p:pic>
      <p:sp>
        <p:nvSpPr>
          <p:cNvPr id="183" name="CuadroTexto 182">
            <a:extLst>
              <a:ext uri="{FF2B5EF4-FFF2-40B4-BE49-F238E27FC236}">
                <a16:creationId xmlns:a16="http://schemas.microsoft.com/office/drawing/2014/main" id="{78831B27-6B2F-49BB-B9B2-F12082D3A620}"/>
              </a:ext>
            </a:extLst>
          </p:cNvPr>
          <p:cNvSpPr txBox="1"/>
          <p:nvPr/>
        </p:nvSpPr>
        <p:spPr>
          <a:xfrm>
            <a:off x="7951938" y="4166472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srgbClr val="FF0000"/>
                </a:solidFill>
                <a:latin typeface="Calibri" panose="020F0502020204030204"/>
              </a:rPr>
              <a:t>¿GSK3</a:t>
            </a:r>
            <a:r>
              <a:rPr lang="el-GR" dirty="0">
                <a:solidFill>
                  <a:srgbClr val="FF0000"/>
                </a:solidFill>
                <a:latin typeface="Calibri" panose="020F0502020204030204"/>
              </a:rPr>
              <a:t>β</a:t>
            </a:r>
            <a:r>
              <a:rPr lang="es-ES" dirty="0">
                <a:solidFill>
                  <a:srgbClr val="FF0000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184" name="Imagen 183">
            <a:extLst>
              <a:ext uri="{FF2B5EF4-FFF2-40B4-BE49-F238E27FC236}">
                <a16:creationId xmlns:a16="http://schemas.microsoft.com/office/drawing/2014/main" id="{A9575976-EF36-4CDC-ABC7-C0F787CEED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54654" r="18826" b="38218"/>
          <a:stretch/>
        </p:blipFill>
        <p:spPr>
          <a:xfrm flipH="1">
            <a:off x="3006090" y="2479504"/>
            <a:ext cx="4940972" cy="527846"/>
          </a:xfrm>
          <a:prstGeom prst="rect">
            <a:avLst/>
          </a:prstGeom>
        </p:spPr>
      </p:pic>
      <p:sp>
        <p:nvSpPr>
          <p:cNvPr id="185" name="CuadroTexto 184">
            <a:extLst>
              <a:ext uri="{FF2B5EF4-FFF2-40B4-BE49-F238E27FC236}">
                <a16:creationId xmlns:a16="http://schemas.microsoft.com/office/drawing/2014/main" id="{357FD8AA-64B1-4BF2-8EFB-807728ED1B16}"/>
              </a:ext>
            </a:extLst>
          </p:cNvPr>
          <p:cNvSpPr txBox="1"/>
          <p:nvPr/>
        </p:nvSpPr>
        <p:spPr>
          <a:xfrm>
            <a:off x="7947060" y="2541938"/>
            <a:ext cx="58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IRS2</a:t>
            </a:r>
          </a:p>
        </p:txBody>
      </p:sp>
    </p:spTree>
    <p:extLst>
      <p:ext uri="{BB962C8B-B14F-4D97-AF65-F5344CB8AC3E}">
        <p14:creationId xmlns:p14="http://schemas.microsoft.com/office/powerpoint/2010/main" val="2416280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IP – </a:t>
            </a:r>
            <a:r>
              <a:rPr lang="es-ES" sz="2400" dirty="0" err="1" smtClean="0"/>
              <a:t>Experiment</a:t>
            </a:r>
            <a:r>
              <a:rPr lang="es-ES" sz="2400" dirty="0" smtClean="0"/>
              <a:t> </a:t>
            </a:r>
            <a:r>
              <a:rPr lang="es-ES" sz="2400" dirty="0"/>
              <a:t>5</a:t>
            </a:r>
            <a:endParaRPr lang="es-ES" sz="24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97BE0296-8CA4-4DE7-8A80-5CFD9CBF0D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6" t="30339" r="11479" b="15970"/>
          <a:stretch/>
        </p:blipFill>
        <p:spPr>
          <a:xfrm>
            <a:off x="741826" y="2328718"/>
            <a:ext cx="5028027" cy="3595682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89E06D1E-D687-4003-B98B-35621FC6FE86}"/>
              </a:ext>
            </a:extLst>
          </p:cNvPr>
          <p:cNvSpPr/>
          <p:nvPr/>
        </p:nvSpPr>
        <p:spPr>
          <a:xfrm>
            <a:off x="1301033" y="3596547"/>
            <a:ext cx="1511552" cy="234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C6ADC8F-CDF1-4EF9-8A90-9713AB068596}"/>
              </a:ext>
            </a:extLst>
          </p:cNvPr>
          <p:cNvSpPr/>
          <p:nvPr/>
        </p:nvSpPr>
        <p:spPr>
          <a:xfrm>
            <a:off x="2831247" y="3831394"/>
            <a:ext cx="1333722" cy="234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A70E079B-EF43-4A68-A442-98FB186332C0}"/>
              </a:ext>
            </a:extLst>
          </p:cNvPr>
          <p:cNvGrpSpPr/>
          <p:nvPr/>
        </p:nvGrpSpPr>
        <p:grpSpPr>
          <a:xfrm>
            <a:off x="833343" y="1526405"/>
            <a:ext cx="4693414" cy="736747"/>
            <a:chOff x="5368023" y="701142"/>
            <a:chExt cx="5363804" cy="920987"/>
          </a:xfrm>
        </p:grpSpPr>
        <p:sp>
          <p:nvSpPr>
            <p:cNvPr id="34" name="Cerrar corchete 33">
              <a:extLst>
                <a:ext uri="{FF2B5EF4-FFF2-40B4-BE49-F238E27FC236}">
                  <a16:creationId xmlns:a16="http://schemas.microsoft.com/office/drawing/2014/main" id="{357F3833-5B61-418E-9986-BEEF2F7D76F3}"/>
                </a:ext>
              </a:extLst>
            </p:cNvPr>
            <p:cNvSpPr/>
            <p:nvPr/>
          </p:nvSpPr>
          <p:spPr>
            <a:xfrm rot="16200000">
              <a:off x="6679406" y="408512"/>
              <a:ext cx="73106" cy="1393794"/>
            </a:xfrm>
            <a:prstGeom prst="righ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07D9934A-1AED-4EC5-9409-55C8348EE9B4}"/>
                </a:ext>
              </a:extLst>
            </p:cNvPr>
            <p:cNvSpPr txBox="1"/>
            <p:nvPr/>
          </p:nvSpPr>
          <p:spPr>
            <a:xfrm>
              <a:off x="5956916" y="1138652"/>
              <a:ext cx="484007" cy="46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0h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298D7816-1A64-4034-83CB-A132C289EF7A}"/>
                </a:ext>
              </a:extLst>
            </p:cNvPr>
            <p:cNvSpPr txBox="1"/>
            <p:nvPr/>
          </p:nvSpPr>
          <p:spPr>
            <a:xfrm>
              <a:off x="6457375" y="1144215"/>
              <a:ext cx="617741" cy="46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12h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338926C1-07C8-4329-84E2-5B7E5649FAFC}"/>
                </a:ext>
              </a:extLst>
            </p:cNvPr>
            <p:cNvSpPr txBox="1"/>
            <p:nvPr/>
          </p:nvSpPr>
          <p:spPr>
            <a:xfrm>
              <a:off x="7000851" y="1135840"/>
              <a:ext cx="617741" cy="46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24h</a:t>
              </a:r>
            </a:p>
          </p:txBody>
        </p:sp>
        <p:sp>
          <p:nvSpPr>
            <p:cNvPr id="38" name="Cerrar corchete 37">
              <a:extLst>
                <a:ext uri="{FF2B5EF4-FFF2-40B4-BE49-F238E27FC236}">
                  <a16:creationId xmlns:a16="http://schemas.microsoft.com/office/drawing/2014/main" id="{EC186580-AFAA-48A2-9473-A8388948A7C2}"/>
                </a:ext>
              </a:extLst>
            </p:cNvPr>
            <p:cNvSpPr/>
            <p:nvPr/>
          </p:nvSpPr>
          <p:spPr>
            <a:xfrm rot="16200000">
              <a:off x="8194404" y="421923"/>
              <a:ext cx="73106" cy="1393794"/>
            </a:xfrm>
            <a:prstGeom prst="righ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0CE5A011-BED0-4CB6-899E-6F55B6063506}"/>
                </a:ext>
              </a:extLst>
            </p:cNvPr>
            <p:cNvSpPr txBox="1"/>
            <p:nvPr/>
          </p:nvSpPr>
          <p:spPr>
            <a:xfrm>
              <a:off x="7903526" y="719462"/>
              <a:ext cx="782618" cy="46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Input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DA94F2D8-FC90-44AA-8FF5-42DE0F18E2A0}"/>
                </a:ext>
              </a:extLst>
            </p:cNvPr>
            <p:cNvSpPr txBox="1"/>
            <p:nvPr/>
          </p:nvSpPr>
          <p:spPr>
            <a:xfrm>
              <a:off x="7518815" y="1152063"/>
              <a:ext cx="484007" cy="46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0h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7F1D9066-1D67-448B-8417-0C5DC2CED6F0}"/>
                </a:ext>
              </a:extLst>
            </p:cNvPr>
            <p:cNvSpPr txBox="1"/>
            <p:nvPr/>
          </p:nvSpPr>
          <p:spPr>
            <a:xfrm>
              <a:off x="7995823" y="1157626"/>
              <a:ext cx="617741" cy="46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12h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63C53B43-0A8B-479E-9301-391204B3EBCD}"/>
                </a:ext>
              </a:extLst>
            </p:cNvPr>
            <p:cNvSpPr txBox="1"/>
            <p:nvPr/>
          </p:nvSpPr>
          <p:spPr>
            <a:xfrm>
              <a:off x="8515849" y="1149251"/>
              <a:ext cx="617741" cy="46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24h</a:t>
              </a:r>
            </a:p>
          </p:txBody>
        </p:sp>
        <p:sp>
          <p:nvSpPr>
            <p:cNvPr id="43" name="Cerrar corchete 42">
              <a:extLst>
                <a:ext uri="{FF2B5EF4-FFF2-40B4-BE49-F238E27FC236}">
                  <a16:creationId xmlns:a16="http://schemas.microsoft.com/office/drawing/2014/main" id="{3D1147BC-BA0E-4E1F-8CCC-9AFD25A23FDF}"/>
                </a:ext>
              </a:extLst>
            </p:cNvPr>
            <p:cNvSpPr/>
            <p:nvPr/>
          </p:nvSpPr>
          <p:spPr>
            <a:xfrm rot="16200000">
              <a:off x="9792641" y="424735"/>
              <a:ext cx="73106" cy="1393794"/>
            </a:xfrm>
            <a:prstGeom prst="righ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6A9189E8-4F9E-4B44-B69C-B8D1A0315A4F}"/>
                </a:ext>
              </a:extLst>
            </p:cNvPr>
            <p:cNvSpPr txBox="1"/>
            <p:nvPr/>
          </p:nvSpPr>
          <p:spPr>
            <a:xfrm>
              <a:off x="9624687" y="745361"/>
              <a:ext cx="502327" cy="46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SN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A0C399DD-3751-46D0-98FF-A2805346011A}"/>
                </a:ext>
              </a:extLst>
            </p:cNvPr>
            <p:cNvSpPr txBox="1"/>
            <p:nvPr/>
          </p:nvSpPr>
          <p:spPr>
            <a:xfrm>
              <a:off x="9070151" y="1154875"/>
              <a:ext cx="484007" cy="46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0h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2DC8E970-5A73-4BD0-9287-1252276080C9}"/>
                </a:ext>
              </a:extLst>
            </p:cNvPr>
            <p:cNvSpPr txBox="1"/>
            <p:nvPr/>
          </p:nvSpPr>
          <p:spPr>
            <a:xfrm>
              <a:off x="9554975" y="1160438"/>
              <a:ext cx="617741" cy="46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12h</a:t>
              </a: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F9672233-D1C0-43AD-A6A2-006E941C3F34}"/>
                </a:ext>
              </a:extLst>
            </p:cNvPr>
            <p:cNvSpPr txBox="1"/>
            <p:nvPr/>
          </p:nvSpPr>
          <p:spPr>
            <a:xfrm>
              <a:off x="10114086" y="1152063"/>
              <a:ext cx="617741" cy="4616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24h</a:t>
              </a: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7335B876-CC86-4EA1-9F11-7098F55B91C5}"/>
                </a:ext>
              </a:extLst>
            </p:cNvPr>
            <p:cNvSpPr txBox="1"/>
            <p:nvPr/>
          </p:nvSpPr>
          <p:spPr>
            <a:xfrm>
              <a:off x="6547142" y="701142"/>
              <a:ext cx="412559" cy="4616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IP</a:t>
              </a: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40AF498-95B1-44FD-81DE-D40DA3F48461}"/>
                </a:ext>
              </a:extLst>
            </p:cNvPr>
            <p:cNvSpPr txBox="1"/>
            <p:nvPr/>
          </p:nvSpPr>
          <p:spPr>
            <a:xfrm>
              <a:off x="5368023" y="1141962"/>
              <a:ext cx="556186" cy="4616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latin typeface="Calibri" panose="020F0502020204030204" pitchFamily="34" charset="0"/>
                  <a:cs typeface="Calibri" panose="020F0502020204030204" pitchFamily="34" charset="0"/>
                </a:rPr>
                <a:t>Std</a:t>
              </a:r>
              <a:endParaRPr lang="es-E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71" name="Imagen 70">
            <a:extLst>
              <a:ext uri="{FF2B5EF4-FFF2-40B4-BE49-F238E27FC236}">
                <a16:creationId xmlns:a16="http://schemas.microsoft.com/office/drawing/2014/main" id="{705B3DAA-C0DD-4064-9FD4-BE5BE8941B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6" t="28654" r="15931" b="18003"/>
          <a:stretch/>
        </p:blipFill>
        <p:spPr>
          <a:xfrm>
            <a:off x="6329060" y="2328718"/>
            <a:ext cx="5114832" cy="3595682"/>
          </a:xfrm>
          <a:prstGeom prst="rect">
            <a:avLst/>
          </a:prstGeom>
        </p:spPr>
      </p:pic>
      <p:sp>
        <p:nvSpPr>
          <p:cNvPr id="72" name="Rectángulo 71">
            <a:extLst>
              <a:ext uri="{FF2B5EF4-FFF2-40B4-BE49-F238E27FC236}">
                <a16:creationId xmlns:a16="http://schemas.microsoft.com/office/drawing/2014/main" id="{89E06D1E-D687-4003-B98B-35621FC6FE86}"/>
              </a:ext>
            </a:extLst>
          </p:cNvPr>
          <p:cNvSpPr/>
          <p:nvPr/>
        </p:nvSpPr>
        <p:spPr>
          <a:xfrm>
            <a:off x="6931929" y="4348065"/>
            <a:ext cx="1614642" cy="25948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4C6ADC8F-CDF1-4EF9-8A90-9713AB068596}"/>
              </a:ext>
            </a:extLst>
          </p:cNvPr>
          <p:cNvSpPr/>
          <p:nvPr/>
        </p:nvSpPr>
        <p:spPr>
          <a:xfrm>
            <a:off x="8553076" y="4065751"/>
            <a:ext cx="2764957" cy="35826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7617BD02-7942-4A4C-91F2-9C6F1797DFA5}"/>
              </a:ext>
            </a:extLst>
          </p:cNvPr>
          <p:cNvSpPr txBox="1"/>
          <p:nvPr/>
        </p:nvSpPr>
        <p:spPr>
          <a:xfrm>
            <a:off x="11450397" y="4054681"/>
            <a:ext cx="41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¿?</a:t>
            </a:r>
          </a:p>
        </p:txBody>
      </p:sp>
      <p:grpSp>
        <p:nvGrpSpPr>
          <p:cNvPr id="75" name="Grupo 74">
            <a:extLst>
              <a:ext uri="{FF2B5EF4-FFF2-40B4-BE49-F238E27FC236}">
                <a16:creationId xmlns:a16="http://schemas.microsoft.com/office/drawing/2014/main" id="{4DD71AE7-DF78-40B7-9A93-96B68C8B6276}"/>
              </a:ext>
            </a:extLst>
          </p:cNvPr>
          <p:cNvGrpSpPr/>
          <p:nvPr/>
        </p:nvGrpSpPr>
        <p:grpSpPr>
          <a:xfrm>
            <a:off x="6622850" y="1542321"/>
            <a:ext cx="4695183" cy="696658"/>
            <a:chOff x="5368023" y="701142"/>
            <a:chExt cx="5286596" cy="828628"/>
          </a:xfrm>
        </p:grpSpPr>
        <p:sp>
          <p:nvSpPr>
            <p:cNvPr id="76" name="Cerrar corchete 75">
              <a:extLst>
                <a:ext uri="{FF2B5EF4-FFF2-40B4-BE49-F238E27FC236}">
                  <a16:creationId xmlns:a16="http://schemas.microsoft.com/office/drawing/2014/main" id="{6CB57CEA-985D-44D2-A0FD-4297FEB042E7}"/>
                </a:ext>
              </a:extLst>
            </p:cNvPr>
            <p:cNvSpPr/>
            <p:nvPr/>
          </p:nvSpPr>
          <p:spPr>
            <a:xfrm rot="16200000">
              <a:off x="6679406" y="408512"/>
              <a:ext cx="73106" cy="1393794"/>
            </a:xfrm>
            <a:prstGeom prst="rightBracke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E92355CF-7C5B-42DF-A8D7-0FFA0A2A93D9}"/>
                </a:ext>
              </a:extLst>
            </p:cNvPr>
            <p:cNvSpPr txBox="1"/>
            <p:nvPr/>
          </p:nvSpPr>
          <p:spPr>
            <a:xfrm>
              <a:off x="5956916" y="113865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0h</a:t>
              </a:r>
            </a:p>
          </p:txBody>
        </p:sp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38799360-EF39-4218-A5DE-BFA95384C389}"/>
                </a:ext>
              </a:extLst>
            </p:cNvPr>
            <p:cNvSpPr txBox="1"/>
            <p:nvPr/>
          </p:nvSpPr>
          <p:spPr>
            <a:xfrm>
              <a:off x="6457374" y="1144215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12h</a:t>
              </a:r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19742E35-1442-47E9-836F-5642B8F48645}"/>
                </a:ext>
              </a:extLst>
            </p:cNvPr>
            <p:cNvSpPr txBox="1"/>
            <p:nvPr/>
          </p:nvSpPr>
          <p:spPr>
            <a:xfrm>
              <a:off x="7000851" y="1135840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24h</a:t>
              </a:r>
            </a:p>
          </p:txBody>
        </p:sp>
        <p:sp>
          <p:nvSpPr>
            <p:cNvPr id="80" name="Cerrar corchete 79">
              <a:extLst>
                <a:ext uri="{FF2B5EF4-FFF2-40B4-BE49-F238E27FC236}">
                  <a16:creationId xmlns:a16="http://schemas.microsoft.com/office/drawing/2014/main" id="{0A2D85C7-1469-49C9-81ED-8FE4682C918D}"/>
                </a:ext>
              </a:extLst>
            </p:cNvPr>
            <p:cNvSpPr/>
            <p:nvPr/>
          </p:nvSpPr>
          <p:spPr>
            <a:xfrm rot="16200000">
              <a:off x="8194404" y="421923"/>
              <a:ext cx="73106" cy="1393794"/>
            </a:xfrm>
            <a:prstGeom prst="rightBracke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1D38D9C1-259E-471C-971D-2090B7E7D049}"/>
                </a:ext>
              </a:extLst>
            </p:cNvPr>
            <p:cNvSpPr txBox="1"/>
            <p:nvPr/>
          </p:nvSpPr>
          <p:spPr>
            <a:xfrm>
              <a:off x="7903526" y="719462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Input</a:t>
              </a:r>
            </a:p>
          </p:txBody>
        </p:sp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C6076AF3-31D7-4458-97FB-1E1CAFFCCD3D}"/>
                </a:ext>
              </a:extLst>
            </p:cNvPr>
            <p:cNvSpPr txBox="1"/>
            <p:nvPr/>
          </p:nvSpPr>
          <p:spPr>
            <a:xfrm>
              <a:off x="7518814" y="115206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0h</a:t>
              </a:r>
            </a:p>
          </p:txBody>
        </p:sp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91E0EB03-B03A-4543-80D4-C9AC10538C75}"/>
                </a:ext>
              </a:extLst>
            </p:cNvPr>
            <p:cNvSpPr txBox="1"/>
            <p:nvPr/>
          </p:nvSpPr>
          <p:spPr>
            <a:xfrm>
              <a:off x="7995823" y="1157626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12h</a:t>
              </a:r>
            </a:p>
          </p:txBody>
        </p:sp>
        <p:sp>
          <p:nvSpPr>
            <p:cNvPr id="84" name="CuadroTexto 83">
              <a:extLst>
                <a:ext uri="{FF2B5EF4-FFF2-40B4-BE49-F238E27FC236}">
                  <a16:creationId xmlns:a16="http://schemas.microsoft.com/office/drawing/2014/main" id="{08837767-5176-402B-8A6C-0E55E8E5A20B}"/>
                </a:ext>
              </a:extLst>
            </p:cNvPr>
            <p:cNvSpPr txBox="1"/>
            <p:nvPr/>
          </p:nvSpPr>
          <p:spPr>
            <a:xfrm>
              <a:off x="8515849" y="1149251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24h</a:t>
              </a:r>
            </a:p>
          </p:txBody>
        </p:sp>
        <p:sp>
          <p:nvSpPr>
            <p:cNvPr id="85" name="Cerrar corchete 84">
              <a:extLst>
                <a:ext uri="{FF2B5EF4-FFF2-40B4-BE49-F238E27FC236}">
                  <a16:creationId xmlns:a16="http://schemas.microsoft.com/office/drawing/2014/main" id="{8456014F-DF9C-4102-AE03-61F30F4924A4}"/>
                </a:ext>
              </a:extLst>
            </p:cNvPr>
            <p:cNvSpPr/>
            <p:nvPr/>
          </p:nvSpPr>
          <p:spPr>
            <a:xfrm rot="16200000">
              <a:off x="9792641" y="424735"/>
              <a:ext cx="73106" cy="1393794"/>
            </a:xfrm>
            <a:prstGeom prst="rightBracke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CuadroTexto 85">
              <a:extLst>
                <a:ext uri="{FF2B5EF4-FFF2-40B4-BE49-F238E27FC236}">
                  <a16:creationId xmlns:a16="http://schemas.microsoft.com/office/drawing/2014/main" id="{C4112BEA-64B3-48BE-83E6-B252A8746FC3}"/>
                </a:ext>
              </a:extLst>
            </p:cNvPr>
            <p:cNvSpPr txBox="1"/>
            <p:nvPr/>
          </p:nvSpPr>
          <p:spPr>
            <a:xfrm>
              <a:off x="9624687" y="745361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SN</a:t>
              </a:r>
            </a:p>
          </p:txBody>
        </p:sp>
        <p:sp>
          <p:nvSpPr>
            <p:cNvPr id="87" name="CuadroTexto 86">
              <a:extLst>
                <a:ext uri="{FF2B5EF4-FFF2-40B4-BE49-F238E27FC236}">
                  <a16:creationId xmlns:a16="http://schemas.microsoft.com/office/drawing/2014/main" id="{8639FAD5-FBCA-4A09-8090-A6F7567055E1}"/>
                </a:ext>
              </a:extLst>
            </p:cNvPr>
            <p:cNvSpPr txBox="1"/>
            <p:nvPr/>
          </p:nvSpPr>
          <p:spPr>
            <a:xfrm>
              <a:off x="9070151" y="115487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0h</a:t>
              </a:r>
            </a:p>
          </p:txBody>
        </p:sp>
        <p:sp>
          <p:nvSpPr>
            <p:cNvPr id="88" name="CuadroTexto 87">
              <a:extLst>
                <a:ext uri="{FF2B5EF4-FFF2-40B4-BE49-F238E27FC236}">
                  <a16:creationId xmlns:a16="http://schemas.microsoft.com/office/drawing/2014/main" id="{16A54988-9FCB-41BA-B8EB-6F064C354EA3}"/>
                </a:ext>
              </a:extLst>
            </p:cNvPr>
            <p:cNvSpPr txBox="1"/>
            <p:nvPr/>
          </p:nvSpPr>
          <p:spPr>
            <a:xfrm>
              <a:off x="9554975" y="1160438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12h</a:t>
              </a:r>
            </a:p>
          </p:txBody>
        </p:sp>
        <p:sp>
          <p:nvSpPr>
            <p:cNvPr id="89" name="CuadroTexto 88">
              <a:extLst>
                <a:ext uri="{FF2B5EF4-FFF2-40B4-BE49-F238E27FC236}">
                  <a16:creationId xmlns:a16="http://schemas.microsoft.com/office/drawing/2014/main" id="{3868593F-2088-489E-A620-C9A505968947}"/>
                </a:ext>
              </a:extLst>
            </p:cNvPr>
            <p:cNvSpPr txBox="1"/>
            <p:nvPr/>
          </p:nvSpPr>
          <p:spPr>
            <a:xfrm>
              <a:off x="10114086" y="1152063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24h</a:t>
              </a:r>
            </a:p>
          </p:txBody>
        </p:sp>
        <p:sp>
          <p:nvSpPr>
            <p:cNvPr id="90" name="CuadroTexto 89">
              <a:extLst>
                <a:ext uri="{FF2B5EF4-FFF2-40B4-BE49-F238E27FC236}">
                  <a16:creationId xmlns:a16="http://schemas.microsoft.com/office/drawing/2014/main" id="{D37263B0-C83E-4F99-940E-8D865E36434B}"/>
                </a:ext>
              </a:extLst>
            </p:cNvPr>
            <p:cNvSpPr txBox="1"/>
            <p:nvPr/>
          </p:nvSpPr>
          <p:spPr>
            <a:xfrm>
              <a:off x="6547142" y="701142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IP</a:t>
              </a:r>
            </a:p>
          </p:txBody>
        </p: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AF4FBC37-583B-4973-BBB1-C245DE9A32A6}"/>
                </a:ext>
              </a:extLst>
            </p:cNvPr>
            <p:cNvSpPr txBox="1"/>
            <p:nvPr/>
          </p:nvSpPr>
          <p:spPr>
            <a:xfrm>
              <a:off x="5368023" y="1141962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Std</a:t>
              </a:r>
              <a:endParaRPr kumimoji="0" lang="es-E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3027466" y="334439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hnRNPK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5F48F98E-D035-4B56-A219-D57A82853DAB}"/>
              </a:ext>
            </a:extLst>
          </p:cNvPr>
          <p:cNvGrpSpPr/>
          <p:nvPr/>
        </p:nvGrpSpPr>
        <p:grpSpPr>
          <a:xfrm>
            <a:off x="741826" y="6176433"/>
            <a:ext cx="311137" cy="369332"/>
            <a:chOff x="4487366" y="5444673"/>
            <a:chExt cx="311137" cy="369332"/>
          </a:xfrm>
        </p:grpSpPr>
        <p:sp>
          <p:nvSpPr>
            <p:cNvPr id="110" name="Triángulo isósceles 109">
              <a:extLst>
                <a:ext uri="{FF2B5EF4-FFF2-40B4-BE49-F238E27FC236}">
                  <a16:creationId xmlns:a16="http://schemas.microsoft.com/office/drawing/2014/main" id="{29AD6C7B-D71C-4E21-A5F6-EAD0111A802D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CuadroTexto 114">
              <a:extLst>
                <a:ext uri="{FF2B5EF4-FFF2-40B4-BE49-F238E27FC236}">
                  <a16:creationId xmlns:a16="http://schemas.microsoft.com/office/drawing/2014/main" id="{17DBDBE5-4F2D-4701-87FA-D65336897A6A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!</a:t>
              </a:r>
            </a:p>
          </p:txBody>
        </p:sp>
      </p:grp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617BB44A-AE83-48AA-B7AC-7F87ED62DFDB}"/>
              </a:ext>
            </a:extLst>
          </p:cNvPr>
          <p:cNvSpPr txBox="1"/>
          <p:nvPr/>
        </p:nvSpPr>
        <p:spPr>
          <a:xfrm>
            <a:off x="1078527" y="6176433"/>
            <a:ext cx="194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INSR </a:t>
            </a:r>
            <a:r>
              <a:rPr lang="es-ES" dirty="0" err="1" smtClean="0"/>
              <a:t>didn’t</a:t>
            </a:r>
            <a:r>
              <a:rPr lang="es-ES" dirty="0" smtClean="0"/>
              <a:t> </a:t>
            </a:r>
            <a:r>
              <a:rPr lang="es-ES" dirty="0" err="1" smtClean="0"/>
              <a:t>work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1264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2021940" y="2126774"/>
            <a:ext cx="8148119" cy="2354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 err="1" smtClean="0"/>
              <a:t>Flow</a:t>
            </a:r>
            <a:r>
              <a:rPr lang="es-ES" sz="6000" dirty="0" smtClean="0"/>
              <a:t> </a:t>
            </a:r>
            <a:r>
              <a:rPr lang="es-ES" sz="6000" dirty="0" err="1" smtClean="0"/>
              <a:t>cytometry</a:t>
            </a:r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0B7878E-1493-4B90-9AA9-B3F1451C78AD}"/>
              </a:ext>
            </a:extLst>
          </p:cNvPr>
          <p:cNvSpPr/>
          <p:nvPr/>
        </p:nvSpPr>
        <p:spPr>
          <a:xfrm>
            <a:off x="328474" y="204186"/>
            <a:ext cx="985421" cy="107419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/>
              <a:t>3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169783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Flow</a:t>
            </a:r>
            <a:r>
              <a:rPr lang="es-ES" sz="2400" dirty="0" smtClean="0"/>
              <a:t> </a:t>
            </a:r>
            <a:r>
              <a:rPr lang="es-ES" sz="2400" dirty="0" err="1" smtClean="0"/>
              <a:t>cytometer</a:t>
            </a:r>
            <a:r>
              <a:rPr lang="es-ES" sz="2400" dirty="0" smtClean="0"/>
              <a:t> test - 1</a:t>
            </a:r>
            <a:endParaRPr lang="es-ES" sz="2400" dirty="0"/>
          </a:p>
        </p:txBody>
      </p:sp>
      <p:sp>
        <p:nvSpPr>
          <p:cNvPr id="2" name="CuadroTexto 1"/>
          <p:cNvSpPr txBox="1"/>
          <p:nvPr/>
        </p:nvSpPr>
        <p:spPr>
          <a:xfrm>
            <a:off x="523783" y="1334278"/>
            <a:ext cx="502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Two</a:t>
            </a:r>
            <a:r>
              <a:rPr lang="es-ES" dirty="0" smtClean="0"/>
              <a:t> </a:t>
            </a:r>
            <a:r>
              <a:rPr lang="es-ES" dirty="0" err="1" smtClean="0"/>
              <a:t>detectors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range</a:t>
            </a:r>
            <a:r>
              <a:rPr lang="es-ES" dirty="0" smtClean="0"/>
              <a:t> of </a:t>
            </a:r>
            <a:r>
              <a:rPr lang="es-ES" dirty="0" err="1" smtClean="0"/>
              <a:t>Mitotracker</a:t>
            </a:r>
            <a:r>
              <a:rPr lang="es-ES" dirty="0" smtClean="0"/>
              <a:t> Red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1492897" y="2818193"/>
            <a:ext cx="4619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PE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1104229" y="5229035"/>
            <a:ext cx="122020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PE-CF594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39" y="2000644"/>
            <a:ext cx="2715794" cy="22356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588" y="1878847"/>
            <a:ext cx="2845059" cy="242326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396" y="4236298"/>
            <a:ext cx="3894974" cy="25426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370" y="4302109"/>
            <a:ext cx="3650155" cy="2386450"/>
          </a:xfrm>
          <a:prstGeom prst="rect">
            <a:avLst/>
          </a:prstGeom>
        </p:spPr>
      </p:pic>
      <p:cxnSp>
        <p:nvCxnSpPr>
          <p:cNvPr id="17" name="Conector recto 16"/>
          <p:cNvCxnSpPr/>
          <p:nvPr/>
        </p:nvCxnSpPr>
        <p:spPr>
          <a:xfrm>
            <a:off x="9339072" y="1884943"/>
            <a:ext cx="0" cy="2052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10332720" y="4302109"/>
            <a:ext cx="0" cy="2052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3340608" y="1854463"/>
            <a:ext cx="0" cy="2052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3578352" y="4301797"/>
            <a:ext cx="0" cy="2052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098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Flow</a:t>
            </a:r>
            <a:r>
              <a:rPr lang="es-ES" sz="2400" dirty="0" smtClean="0"/>
              <a:t> </a:t>
            </a:r>
            <a:r>
              <a:rPr lang="es-ES" sz="2400" dirty="0" err="1" smtClean="0"/>
              <a:t>cytometer</a:t>
            </a:r>
            <a:r>
              <a:rPr lang="es-ES" sz="2400" dirty="0" smtClean="0"/>
              <a:t> test - 1</a:t>
            </a:r>
            <a:endParaRPr lang="es-ES" sz="2400" dirty="0"/>
          </a:p>
        </p:txBody>
      </p:sp>
      <p:sp>
        <p:nvSpPr>
          <p:cNvPr id="2" name="CuadroTexto 1"/>
          <p:cNvSpPr txBox="1"/>
          <p:nvPr/>
        </p:nvSpPr>
        <p:spPr>
          <a:xfrm>
            <a:off x="523783" y="1334278"/>
            <a:ext cx="509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Two</a:t>
            </a:r>
            <a:r>
              <a:rPr lang="es-ES" dirty="0" smtClean="0"/>
              <a:t> </a:t>
            </a:r>
            <a:r>
              <a:rPr lang="es-ES" dirty="0" err="1" smtClean="0"/>
              <a:t>detectors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range</a:t>
            </a:r>
            <a:r>
              <a:rPr lang="es-ES" dirty="0" smtClean="0"/>
              <a:t> of </a:t>
            </a:r>
            <a:r>
              <a:rPr lang="es-ES" dirty="0" err="1" smtClean="0"/>
              <a:t>Mitotracker</a:t>
            </a:r>
            <a:r>
              <a:rPr lang="es-ES" dirty="0" smtClean="0"/>
              <a:t> Red:</a:t>
            </a:r>
            <a:endParaRPr lang="es-ES" dirty="0"/>
          </a:p>
        </p:txBody>
      </p:sp>
      <p:grpSp>
        <p:nvGrpSpPr>
          <p:cNvPr id="13" name="Grupo 12"/>
          <p:cNvGrpSpPr/>
          <p:nvPr/>
        </p:nvGrpSpPr>
        <p:grpSpPr>
          <a:xfrm>
            <a:off x="523783" y="2505820"/>
            <a:ext cx="6367123" cy="2805394"/>
            <a:chOff x="636879" y="2079100"/>
            <a:chExt cx="6367123" cy="2805394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879" y="2079100"/>
              <a:ext cx="6367123" cy="2805394"/>
            </a:xfrm>
            <a:prstGeom prst="rect">
              <a:avLst/>
            </a:prstGeom>
          </p:spPr>
        </p:pic>
        <p:sp>
          <p:nvSpPr>
            <p:cNvPr id="6" name="Elipse 5"/>
            <p:cNvSpPr/>
            <p:nvPr/>
          </p:nvSpPr>
          <p:spPr>
            <a:xfrm>
              <a:off x="5618480" y="3596640"/>
              <a:ext cx="1249680" cy="119888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2" name="CuadroTexto 11"/>
          <p:cNvSpPr txBox="1"/>
          <p:nvPr/>
        </p:nvSpPr>
        <p:spPr>
          <a:xfrm>
            <a:off x="7498081" y="3262186"/>
            <a:ext cx="3738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PE-CF594 </a:t>
            </a:r>
            <a:r>
              <a:rPr lang="es-ES" dirty="0" err="1" smtClean="0"/>
              <a:t>detects</a:t>
            </a:r>
            <a:r>
              <a:rPr lang="es-ES" dirty="0" smtClean="0"/>
              <a:t> </a:t>
            </a:r>
            <a:r>
              <a:rPr lang="es-ES" dirty="0" err="1" smtClean="0"/>
              <a:t>almost</a:t>
            </a:r>
            <a:r>
              <a:rPr lang="es-ES" dirty="0" smtClean="0"/>
              <a:t> </a:t>
            </a:r>
            <a:r>
              <a:rPr lang="es-ES" dirty="0" smtClean="0">
                <a:solidFill>
                  <a:srgbClr val="FF0000"/>
                </a:solidFill>
              </a:rPr>
              <a:t>3 times </a:t>
            </a:r>
            <a:r>
              <a:rPr lang="es-ES" dirty="0" smtClean="0"/>
              <a:t>more </a:t>
            </a:r>
            <a:r>
              <a:rPr lang="es-ES" dirty="0" err="1" smtClean="0"/>
              <a:t>fluorescence</a:t>
            </a:r>
            <a:r>
              <a:rPr lang="es-ES" dirty="0" smtClean="0"/>
              <a:t> </a:t>
            </a:r>
            <a:r>
              <a:rPr lang="es-ES" dirty="0" err="1" smtClean="0"/>
              <a:t>than</a:t>
            </a:r>
            <a:r>
              <a:rPr lang="es-ES" dirty="0" smtClean="0"/>
              <a:t> PE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5831446" y="1334278"/>
            <a:ext cx="46198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PE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6890906" y="1334278"/>
            <a:ext cx="122020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PE-CF594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284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Flow</a:t>
            </a:r>
            <a:r>
              <a:rPr lang="es-ES" sz="2400" dirty="0" smtClean="0"/>
              <a:t> </a:t>
            </a:r>
            <a:r>
              <a:rPr lang="es-ES" sz="2400" dirty="0" err="1" smtClean="0"/>
              <a:t>cytometer</a:t>
            </a:r>
            <a:r>
              <a:rPr lang="es-ES" sz="2400" dirty="0" smtClean="0"/>
              <a:t> test - 2</a:t>
            </a:r>
            <a:endParaRPr lang="es-ES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99" y="1202080"/>
            <a:ext cx="3285021" cy="236408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207" y="1161440"/>
            <a:ext cx="3014205" cy="24453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99" y="3708400"/>
            <a:ext cx="3782621" cy="25967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898" y="3708400"/>
            <a:ext cx="4037098" cy="2596743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727200" y="6321715"/>
            <a:ext cx="188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Mitotracker</a:t>
            </a:r>
            <a:r>
              <a:rPr lang="es-ES" dirty="0" smtClean="0"/>
              <a:t> Red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5854081" y="6309360"/>
            <a:ext cx="213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Mitotracker</a:t>
            </a:r>
            <a:r>
              <a:rPr lang="es-ES" dirty="0" smtClean="0"/>
              <a:t> Green</a:t>
            </a:r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2021" y="1202080"/>
            <a:ext cx="4597803" cy="2292960"/>
          </a:xfrm>
          <a:prstGeom prst="rect">
            <a:avLst/>
          </a:prstGeom>
        </p:spPr>
      </p:pic>
      <p:sp>
        <p:nvSpPr>
          <p:cNvPr id="14" name="Flecha abajo 13"/>
          <p:cNvSpPr/>
          <p:nvPr/>
        </p:nvSpPr>
        <p:spPr>
          <a:xfrm>
            <a:off x="9773920" y="3708400"/>
            <a:ext cx="365760" cy="477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/>
          <p:cNvSpPr txBox="1"/>
          <p:nvPr/>
        </p:nvSpPr>
        <p:spPr>
          <a:xfrm>
            <a:off x="8930640" y="4399280"/>
            <a:ext cx="2585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Q2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err="1" smtClean="0">
                <a:sym typeface="Wingdings" panose="05000000000000000000" pitchFamily="2" charset="2"/>
              </a:rPr>
              <a:t>double</a:t>
            </a:r>
            <a:r>
              <a:rPr lang="es-ES" dirty="0" smtClean="0">
                <a:sym typeface="Wingdings" panose="05000000000000000000" pitchFamily="2" charset="2"/>
              </a:rPr>
              <a:t> positives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155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2021940" y="2126774"/>
            <a:ext cx="8148119" cy="2354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 err="1" smtClean="0"/>
              <a:t>Mitotracker</a:t>
            </a:r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0B7878E-1493-4B90-9AA9-B3F1451C78AD}"/>
              </a:ext>
            </a:extLst>
          </p:cNvPr>
          <p:cNvSpPr/>
          <p:nvPr/>
        </p:nvSpPr>
        <p:spPr>
          <a:xfrm>
            <a:off x="328474" y="204186"/>
            <a:ext cx="985421" cy="107419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Bonus</a:t>
            </a:r>
            <a:r>
              <a:rPr lang="es-ES" sz="2000" dirty="0" smtClean="0"/>
              <a:t> </a:t>
            </a:r>
            <a:r>
              <a:rPr lang="es-ES" sz="2000" dirty="0" err="1" smtClean="0"/>
              <a:t>track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03268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7553980" y="618271"/>
            <a:ext cx="3938257" cy="9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miR-7-5p and </a:t>
            </a:r>
            <a:r>
              <a:rPr lang="es-ES" sz="2400" dirty="0" err="1"/>
              <a:t>cholesterol</a:t>
            </a:r>
            <a:r>
              <a:rPr lang="es-ES" sz="2400" dirty="0"/>
              <a:t> </a:t>
            </a:r>
            <a:r>
              <a:rPr lang="es-ES" sz="2400" dirty="0" err="1"/>
              <a:t>metabolism</a:t>
            </a:r>
            <a:endParaRPr lang="es-ES" sz="2400" dirty="0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41AD2216-961F-4AFB-AA5C-4670DD8BBC77}"/>
              </a:ext>
            </a:extLst>
          </p:cNvPr>
          <p:cNvGrpSpPr/>
          <p:nvPr/>
        </p:nvGrpSpPr>
        <p:grpSpPr>
          <a:xfrm>
            <a:off x="593824" y="307818"/>
            <a:ext cx="6823870" cy="6242364"/>
            <a:chOff x="1746799" y="0"/>
            <a:chExt cx="7276036" cy="6858000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6F48F764-B291-4CA8-8616-EE73CBE34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444" y="0"/>
              <a:ext cx="5433391" cy="6858000"/>
            </a:xfrm>
            <a:prstGeom prst="rect">
              <a:avLst/>
            </a:prstGeom>
          </p:spPr>
        </p:pic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FB7B35E0-C9AD-4FA8-979B-AD9CAD0836AD}"/>
                </a:ext>
              </a:extLst>
            </p:cNvPr>
            <p:cNvSpPr txBox="1"/>
            <p:nvPr/>
          </p:nvSpPr>
          <p:spPr>
            <a:xfrm>
              <a:off x="1895723" y="698417"/>
              <a:ext cx="1769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srgbClr val="C0504D">
                      <a:lumMod val="75000"/>
                    </a:srgbClr>
                  </a:solidFill>
                  <a:latin typeface="Arial"/>
                  <a:cs typeface="Arial"/>
                </a:rPr>
                <a:t>* Mouse 7-mer-8</a:t>
              </a:r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0415ED52-9867-46DE-899B-DBBE88BB9C19}"/>
                </a:ext>
              </a:extLst>
            </p:cNvPr>
            <p:cNvSpPr txBox="1"/>
            <p:nvPr/>
          </p:nvSpPr>
          <p:spPr>
            <a:xfrm>
              <a:off x="5272207" y="3490960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953735"/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FE4FC1A5-279B-4018-81E2-1F188D347716}"/>
                </a:ext>
              </a:extLst>
            </p:cNvPr>
            <p:cNvSpPr txBox="1"/>
            <p:nvPr/>
          </p:nvSpPr>
          <p:spPr>
            <a:xfrm>
              <a:off x="1895723" y="952364"/>
              <a:ext cx="1587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srgbClr val="4BACC6">
                      <a:lumMod val="75000"/>
                    </a:srgbClr>
                  </a:solidFill>
                  <a:latin typeface="Arial"/>
                  <a:cs typeface="Arial"/>
                </a:rPr>
                <a:t>* Mouse 8-mer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4030D881-B2EA-44C8-9CA8-9A33912A8CD5}"/>
                </a:ext>
              </a:extLst>
            </p:cNvPr>
            <p:cNvSpPr txBox="1"/>
            <p:nvPr/>
          </p:nvSpPr>
          <p:spPr>
            <a:xfrm>
              <a:off x="5366759" y="4027817"/>
              <a:ext cx="28725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4BACC6">
                      <a:lumMod val="75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50604D-FFC8-4EC7-8D18-C6A663F27F92}"/>
                </a:ext>
              </a:extLst>
            </p:cNvPr>
            <p:cNvSpPr txBox="1"/>
            <p:nvPr/>
          </p:nvSpPr>
          <p:spPr>
            <a:xfrm>
              <a:off x="1884519" y="1584500"/>
              <a:ext cx="1963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srgbClr val="EEECE1">
                      <a:lumMod val="75000"/>
                    </a:srgbClr>
                  </a:solidFill>
                  <a:latin typeface="Arial"/>
                  <a:cs typeface="Arial"/>
                </a:rPr>
                <a:t>* Human 7-mer-A1</a:t>
              </a:r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C52AC72B-329F-4023-9D32-F7820C99B22A}"/>
                </a:ext>
              </a:extLst>
            </p:cNvPr>
            <p:cNvSpPr txBox="1"/>
            <p:nvPr/>
          </p:nvSpPr>
          <p:spPr>
            <a:xfrm>
              <a:off x="5229575" y="4024852"/>
              <a:ext cx="28725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EEECE1">
                      <a:lumMod val="75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D0FBF146-91F1-4BE9-9F6D-E5868BC1D7BE}"/>
                </a:ext>
              </a:extLst>
            </p:cNvPr>
            <p:cNvSpPr txBox="1"/>
            <p:nvPr/>
          </p:nvSpPr>
          <p:spPr>
            <a:xfrm>
              <a:off x="1890428" y="1352779"/>
              <a:ext cx="1633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prstClr val="white">
                      <a:lumMod val="65000"/>
                    </a:prstClr>
                  </a:solidFill>
                  <a:latin typeface="Arial"/>
                  <a:cs typeface="Arial"/>
                </a:rPr>
                <a:t>* Human 6-mer</a:t>
              </a:r>
            </a:p>
          </p:txBody>
        </p:sp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C3B145D2-D5EA-44BF-AD93-0D445A949184}"/>
                </a:ext>
              </a:extLst>
            </p:cNvPr>
            <p:cNvSpPr txBox="1"/>
            <p:nvPr/>
          </p:nvSpPr>
          <p:spPr>
            <a:xfrm>
              <a:off x="5219574" y="3804855"/>
              <a:ext cx="492443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prstClr val="white">
                      <a:lumMod val="65000"/>
                    </a:prstClr>
                  </a:solidFill>
                  <a:latin typeface="Arial"/>
                  <a:cs typeface="Arial"/>
                </a:rPr>
                <a:t>***</a:t>
              </a:r>
            </a:p>
          </p:txBody>
        </p:sp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629CABAA-A1BD-40E9-BB1D-BD9CF66A5AB7}"/>
                </a:ext>
              </a:extLst>
            </p:cNvPr>
            <p:cNvSpPr txBox="1"/>
            <p:nvPr/>
          </p:nvSpPr>
          <p:spPr>
            <a:xfrm>
              <a:off x="1864746" y="5250089"/>
              <a:ext cx="15793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dirty="0">
                  <a:solidFill>
                    <a:prstClr val="black"/>
                  </a:solidFill>
                  <a:latin typeface="Calibri"/>
                </a:rPr>
                <a:t>SC4MOL=DESP4=MSMO1</a:t>
              </a:r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4232E7B3-C9BF-4106-8371-76D60C27BAAB}"/>
                </a:ext>
              </a:extLst>
            </p:cNvPr>
            <p:cNvSpPr txBox="1"/>
            <p:nvPr/>
          </p:nvSpPr>
          <p:spPr>
            <a:xfrm>
              <a:off x="1889673" y="451411"/>
              <a:ext cx="1917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srgbClr val="1F497D">
                      <a:lumMod val="40000"/>
                      <a:lumOff val="60000"/>
                    </a:srgbClr>
                  </a:solidFill>
                  <a:latin typeface="Arial"/>
                  <a:cs typeface="Arial"/>
                </a:rPr>
                <a:t>* Mouse 7-mer-A1</a:t>
              </a:r>
            </a:p>
          </p:txBody>
        </p:sp>
        <p:sp>
          <p:nvSpPr>
            <p:cNvPr id="19" name="TextBox 14">
              <a:extLst>
                <a:ext uri="{FF2B5EF4-FFF2-40B4-BE49-F238E27FC236}">
                  <a16:creationId xmlns:a16="http://schemas.microsoft.com/office/drawing/2014/main" id="{DD64911F-AC6D-44BE-B959-2985CBDE31AD}"/>
                </a:ext>
              </a:extLst>
            </p:cNvPr>
            <p:cNvSpPr txBox="1"/>
            <p:nvPr/>
          </p:nvSpPr>
          <p:spPr>
            <a:xfrm>
              <a:off x="1746799" y="5230198"/>
              <a:ext cx="28725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1F497D">
                      <a:lumMod val="40000"/>
                      <a:lumOff val="60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23453A54-0F05-4C48-BB50-F806F14CD64A}"/>
                </a:ext>
              </a:extLst>
            </p:cNvPr>
            <p:cNvSpPr txBox="1"/>
            <p:nvPr/>
          </p:nvSpPr>
          <p:spPr>
            <a:xfrm>
              <a:off x="1882991" y="2083726"/>
              <a:ext cx="1633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srgbClr val="8064A2">
                      <a:lumMod val="60000"/>
                      <a:lumOff val="40000"/>
                    </a:srgbClr>
                  </a:solidFill>
                  <a:latin typeface="Arial"/>
                  <a:cs typeface="Arial"/>
                </a:rPr>
                <a:t>* Human 8-mer</a:t>
              </a: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22324999-5F3B-4EB9-B9E1-1A32513C163F}"/>
                </a:ext>
              </a:extLst>
            </p:cNvPr>
            <p:cNvSpPr txBox="1"/>
            <p:nvPr/>
          </p:nvSpPr>
          <p:spPr>
            <a:xfrm>
              <a:off x="4272827" y="5734422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8064A2">
                      <a:lumMod val="60000"/>
                      <a:lumOff val="40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E25A9F92-F03A-4CF5-97BD-A735F64F82F6}"/>
                </a:ext>
              </a:extLst>
            </p:cNvPr>
            <p:cNvSpPr txBox="1"/>
            <p:nvPr/>
          </p:nvSpPr>
          <p:spPr>
            <a:xfrm>
              <a:off x="1884519" y="1843212"/>
              <a:ext cx="18152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srgbClr val="C0504D">
                      <a:lumMod val="60000"/>
                      <a:lumOff val="40000"/>
                    </a:srgbClr>
                  </a:solidFill>
                  <a:latin typeface="Arial"/>
                  <a:cs typeface="Arial"/>
                </a:rPr>
                <a:t>* Human 7-mer-8</a:t>
              </a:r>
            </a:p>
          </p:txBody>
        </p:sp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9355ED53-F7F5-4077-89BC-C03D3CD5CB66}"/>
                </a:ext>
              </a:extLst>
            </p:cNvPr>
            <p:cNvSpPr txBox="1"/>
            <p:nvPr/>
          </p:nvSpPr>
          <p:spPr>
            <a:xfrm>
              <a:off x="4477772" y="5734422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C0504D">
                      <a:lumMod val="60000"/>
                      <a:lumOff val="40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id="{14151C6C-7EA1-4598-B429-E9C14C6DD5D3}"/>
                </a:ext>
              </a:extLst>
            </p:cNvPr>
            <p:cNvSpPr txBox="1"/>
            <p:nvPr/>
          </p:nvSpPr>
          <p:spPr>
            <a:xfrm>
              <a:off x="4621401" y="5734422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EEECE1">
                      <a:lumMod val="75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E99389B7-1F7C-4F0B-85CE-5250BCF8062D}"/>
                </a:ext>
              </a:extLst>
            </p:cNvPr>
            <p:cNvSpPr txBox="1"/>
            <p:nvPr/>
          </p:nvSpPr>
          <p:spPr>
            <a:xfrm>
              <a:off x="4801590" y="5734422"/>
              <a:ext cx="427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prstClr val="white">
                      <a:lumMod val="65000"/>
                    </a:prstClr>
                  </a:solidFill>
                  <a:latin typeface="Arial"/>
                  <a:cs typeface="Arial"/>
                </a:rPr>
                <a:t>* </a:t>
              </a:r>
              <a:r>
                <a:rPr lang="en-US" sz="1000" b="1" dirty="0">
                  <a:solidFill>
                    <a:prstClr val="white">
                      <a:lumMod val="65000"/>
                    </a:prstClr>
                  </a:solidFill>
                  <a:latin typeface="Arial"/>
                  <a:cs typeface="Arial"/>
                </a:rPr>
                <a:t>5</a:t>
              </a:r>
            </a:p>
          </p:txBody>
        </p:sp>
        <p:sp>
          <p:nvSpPr>
            <p:cNvPr id="26" name="TextBox 21">
              <a:extLst>
                <a:ext uri="{FF2B5EF4-FFF2-40B4-BE49-F238E27FC236}">
                  <a16:creationId xmlns:a16="http://schemas.microsoft.com/office/drawing/2014/main" id="{71E7D986-E3A0-4D97-8F4D-16EAC44DBC2C}"/>
                </a:ext>
              </a:extLst>
            </p:cNvPr>
            <p:cNvSpPr txBox="1"/>
            <p:nvPr/>
          </p:nvSpPr>
          <p:spPr>
            <a:xfrm>
              <a:off x="2870655" y="5735374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953735"/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D014E6FE-A356-4C49-B1E9-3B8D4EC42B5A}"/>
                </a:ext>
              </a:extLst>
            </p:cNvPr>
            <p:cNvSpPr txBox="1"/>
            <p:nvPr/>
          </p:nvSpPr>
          <p:spPr>
            <a:xfrm>
              <a:off x="3057525" y="5736976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1F497D">
                      <a:lumMod val="40000"/>
                      <a:lumOff val="60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8" name="TextBox 23">
              <a:extLst>
                <a:ext uri="{FF2B5EF4-FFF2-40B4-BE49-F238E27FC236}">
                  <a16:creationId xmlns:a16="http://schemas.microsoft.com/office/drawing/2014/main" id="{B07D73C1-0E44-4035-8C1F-99C5C63F85B4}"/>
                </a:ext>
              </a:extLst>
            </p:cNvPr>
            <p:cNvSpPr txBox="1"/>
            <p:nvPr/>
          </p:nvSpPr>
          <p:spPr>
            <a:xfrm>
              <a:off x="1889673" y="205174"/>
              <a:ext cx="1587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prstClr val="white">
                      <a:lumMod val="50000"/>
                    </a:prstClr>
                  </a:solidFill>
                  <a:latin typeface="Arial"/>
                  <a:cs typeface="Arial"/>
                </a:rPr>
                <a:t>* Mouse 6-mer</a:t>
              </a:r>
            </a:p>
          </p:txBody>
        </p:sp>
        <p:sp>
          <p:nvSpPr>
            <p:cNvPr id="29" name="TextBox 24">
              <a:extLst>
                <a:ext uri="{FF2B5EF4-FFF2-40B4-BE49-F238E27FC236}">
                  <a16:creationId xmlns:a16="http://schemas.microsoft.com/office/drawing/2014/main" id="{10C50595-C24C-4813-A63A-6C83CD714AD4}"/>
                </a:ext>
              </a:extLst>
            </p:cNvPr>
            <p:cNvSpPr txBox="1"/>
            <p:nvPr/>
          </p:nvSpPr>
          <p:spPr>
            <a:xfrm>
              <a:off x="3250711" y="5734422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prstClr val="white">
                      <a:lumMod val="50000"/>
                    </a:prst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30" name="TextBox 25">
              <a:extLst>
                <a:ext uri="{FF2B5EF4-FFF2-40B4-BE49-F238E27FC236}">
                  <a16:creationId xmlns:a16="http://schemas.microsoft.com/office/drawing/2014/main" id="{56C58862-1BB6-4086-A9B1-E7EE8795A628}"/>
                </a:ext>
              </a:extLst>
            </p:cNvPr>
            <p:cNvSpPr txBox="1"/>
            <p:nvPr/>
          </p:nvSpPr>
          <p:spPr>
            <a:xfrm>
              <a:off x="4327801" y="6080782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C0504D">
                      <a:lumMod val="60000"/>
                      <a:lumOff val="40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31" name="TextBox 26">
              <a:extLst>
                <a:ext uri="{FF2B5EF4-FFF2-40B4-BE49-F238E27FC236}">
                  <a16:creationId xmlns:a16="http://schemas.microsoft.com/office/drawing/2014/main" id="{A3B7EC18-1B10-4B9E-B797-3DECBBFF73C4}"/>
                </a:ext>
              </a:extLst>
            </p:cNvPr>
            <p:cNvSpPr txBox="1"/>
            <p:nvPr/>
          </p:nvSpPr>
          <p:spPr>
            <a:xfrm>
              <a:off x="4463137" y="6076720"/>
              <a:ext cx="427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prstClr val="white">
                      <a:lumMod val="65000"/>
                    </a:prstClr>
                  </a:solidFill>
                  <a:latin typeface="Arial"/>
                  <a:cs typeface="Arial"/>
                </a:rPr>
                <a:t>* </a:t>
              </a:r>
              <a:r>
                <a:rPr lang="en-US" sz="1000" b="1" dirty="0">
                  <a:solidFill>
                    <a:prstClr val="white">
                      <a:lumMod val="65000"/>
                    </a:prst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32" name="TextBox 27">
              <a:extLst>
                <a:ext uri="{FF2B5EF4-FFF2-40B4-BE49-F238E27FC236}">
                  <a16:creationId xmlns:a16="http://schemas.microsoft.com/office/drawing/2014/main" id="{1B9F36BA-F5FD-4A0E-A01B-16B1DF646F3A}"/>
                </a:ext>
              </a:extLst>
            </p:cNvPr>
            <p:cNvSpPr txBox="1"/>
            <p:nvPr/>
          </p:nvSpPr>
          <p:spPr>
            <a:xfrm>
              <a:off x="7988043" y="3240703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953735"/>
                  </a:solidFill>
                  <a:latin typeface="Arial"/>
                  <a:cs typeface="Arial"/>
                </a:rPr>
                <a:t>*</a:t>
              </a:r>
            </a:p>
          </p:txBody>
        </p:sp>
      </p:grpSp>
      <p:sp>
        <p:nvSpPr>
          <p:cNvPr id="35" name="Elipse 34">
            <a:extLst>
              <a:ext uri="{FF2B5EF4-FFF2-40B4-BE49-F238E27FC236}">
                <a16:creationId xmlns:a16="http://schemas.microsoft.com/office/drawing/2014/main" id="{C40AA07B-4797-4690-A5DE-CEC17E664FF7}"/>
              </a:ext>
            </a:extLst>
          </p:cNvPr>
          <p:cNvSpPr/>
          <p:nvPr/>
        </p:nvSpPr>
        <p:spPr>
          <a:xfrm>
            <a:off x="3707713" y="3485399"/>
            <a:ext cx="461840" cy="28202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B40D10E7-3571-4516-A548-5FCF7BE2822B}"/>
              </a:ext>
            </a:extLst>
          </p:cNvPr>
          <p:cNvSpPr/>
          <p:nvPr/>
        </p:nvSpPr>
        <p:spPr>
          <a:xfrm>
            <a:off x="6281495" y="3280586"/>
            <a:ext cx="461841" cy="28202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E3DF0DF5-CB9C-4C77-8645-004970BC3D3F}"/>
              </a:ext>
            </a:extLst>
          </p:cNvPr>
          <p:cNvSpPr/>
          <p:nvPr/>
        </p:nvSpPr>
        <p:spPr>
          <a:xfrm>
            <a:off x="3776524" y="3854177"/>
            <a:ext cx="610362" cy="36419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B41D28CE-B981-478E-938A-B533EDF4DFAF}"/>
              </a:ext>
            </a:extLst>
          </p:cNvPr>
          <p:cNvSpPr/>
          <p:nvPr/>
        </p:nvSpPr>
        <p:spPr>
          <a:xfrm>
            <a:off x="2670754" y="5839395"/>
            <a:ext cx="753733" cy="28202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666C2704-7F51-4ED0-8C31-F1CAF6628256}"/>
              </a:ext>
            </a:extLst>
          </p:cNvPr>
          <p:cNvSpPr/>
          <p:nvPr/>
        </p:nvSpPr>
        <p:spPr>
          <a:xfrm>
            <a:off x="1647838" y="5545771"/>
            <a:ext cx="2084573" cy="27516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7646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MitoTracker</a:t>
            </a:r>
            <a:r>
              <a:rPr lang="es-ES" sz="2400" dirty="0" smtClean="0"/>
              <a:t> Red/Green SH-SY5</a:t>
            </a:r>
            <a:endParaRPr lang="es-ES" sz="2400" dirty="0"/>
          </a:p>
        </p:txBody>
      </p:sp>
      <p:grpSp>
        <p:nvGrpSpPr>
          <p:cNvPr id="6" name="Grupo 5"/>
          <p:cNvGrpSpPr/>
          <p:nvPr/>
        </p:nvGrpSpPr>
        <p:grpSpPr>
          <a:xfrm>
            <a:off x="3525520" y="1640498"/>
            <a:ext cx="4560409" cy="4384382"/>
            <a:chOff x="3987898" y="1579124"/>
            <a:chExt cx="3955791" cy="3663976"/>
          </a:xfrm>
        </p:grpSpPr>
        <p:graphicFrame>
          <p:nvGraphicFramePr>
            <p:cNvPr id="51" name="Gráfico 5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76532276"/>
                </p:ext>
              </p:extLst>
            </p:nvPr>
          </p:nvGraphicFramePr>
          <p:xfrm>
            <a:off x="3987898" y="1579124"/>
            <a:ext cx="3955791" cy="36639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CuadroTexto 4"/>
            <p:cNvSpPr txBox="1"/>
            <p:nvPr/>
          </p:nvSpPr>
          <p:spPr>
            <a:xfrm>
              <a:off x="6800981" y="2917123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*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7824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Future</a:t>
            </a:r>
            <a:r>
              <a:rPr lang="es-ES" sz="2400" dirty="0" smtClean="0"/>
              <a:t> </a:t>
            </a:r>
            <a:r>
              <a:rPr lang="es-ES" sz="2400" dirty="0" err="1" smtClean="0"/>
              <a:t>experiments</a:t>
            </a:r>
            <a:endParaRPr lang="es-ES" sz="2400" dirty="0"/>
          </a:p>
        </p:txBody>
      </p:sp>
      <p:sp>
        <p:nvSpPr>
          <p:cNvPr id="2" name="CuadroTexto 1"/>
          <p:cNvSpPr txBox="1"/>
          <p:nvPr/>
        </p:nvSpPr>
        <p:spPr>
          <a:xfrm>
            <a:off x="882046" y="1656080"/>
            <a:ext cx="105257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 smtClean="0"/>
              <a:t>Repeat</a:t>
            </a:r>
            <a:r>
              <a:rPr lang="es-ES" sz="2000" dirty="0" smtClean="0"/>
              <a:t> </a:t>
            </a:r>
            <a:r>
              <a:rPr lang="es-ES" sz="2000" dirty="0" err="1" smtClean="0"/>
              <a:t>Mitotracker</a:t>
            </a:r>
            <a:r>
              <a:rPr lang="es-ES" sz="2000" dirty="0" smtClean="0"/>
              <a:t> Red/Green in SH-SY5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Try </a:t>
            </a:r>
            <a:r>
              <a:rPr lang="es-ES" sz="2000" dirty="0" err="1" smtClean="0"/>
              <a:t>MitoSOX</a:t>
            </a:r>
            <a:r>
              <a:rPr lang="es-ES" sz="2000" dirty="0" smtClean="0"/>
              <a:t> </a:t>
            </a:r>
            <a:r>
              <a:rPr lang="es-ES" sz="2000" dirty="0" err="1" smtClean="0"/>
              <a:t>staining</a:t>
            </a:r>
            <a:r>
              <a:rPr lang="es-ES" sz="2000" dirty="0" smtClean="0"/>
              <a:t> in N</a:t>
            </a:r>
            <a:r>
              <a:rPr lang="es-ES" sz="1600" dirty="0" smtClean="0"/>
              <a:t>2</a:t>
            </a:r>
            <a:r>
              <a:rPr lang="es-ES" sz="2000" dirty="0" smtClean="0"/>
              <a:t>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 smtClean="0"/>
              <a:t>Electron</a:t>
            </a:r>
            <a:r>
              <a:rPr lang="es-ES" sz="2000" dirty="0" smtClean="0"/>
              <a:t> </a:t>
            </a:r>
            <a:r>
              <a:rPr lang="es-ES" sz="2000" dirty="0" err="1" smtClean="0"/>
              <a:t>microscopy</a:t>
            </a:r>
            <a:endParaRPr lang="es-E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Clone 3’UTRs of human genes </a:t>
            </a:r>
            <a:r>
              <a:rPr lang="es-ES" sz="2000" dirty="0" err="1" smtClean="0"/>
              <a:t>related</a:t>
            </a:r>
            <a:r>
              <a:rPr lang="es-ES" sz="2000" dirty="0" smtClean="0"/>
              <a:t> to </a:t>
            </a:r>
            <a:r>
              <a:rPr lang="es-ES" sz="2000" dirty="0" err="1" smtClean="0"/>
              <a:t>cholesterol</a:t>
            </a:r>
            <a:r>
              <a:rPr lang="es-ES" sz="2000" dirty="0" smtClean="0"/>
              <a:t> </a:t>
            </a:r>
            <a:r>
              <a:rPr lang="es-ES" sz="2000" dirty="0" err="1" smtClean="0"/>
              <a:t>metabolism</a:t>
            </a:r>
            <a:r>
              <a:rPr lang="es-ES" sz="2000" dirty="0" smtClean="0"/>
              <a:t>: SC5D, DHCR7, DHCR24…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 smtClean="0"/>
              <a:t>Luciferase</a:t>
            </a:r>
            <a:r>
              <a:rPr lang="es-ES" sz="2000" dirty="0" smtClean="0"/>
              <a:t> </a:t>
            </a:r>
            <a:r>
              <a:rPr lang="es-ES" sz="2000" dirty="0" err="1" smtClean="0"/>
              <a:t>assays</a:t>
            </a:r>
            <a:endParaRPr lang="es-E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IGF1R, GSK3</a:t>
            </a: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s-ES" sz="2000" dirty="0" smtClean="0"/>
              <a:t> and IRS2: </a:t>
            </a:r>
            <a:r>
              <a:rPr lang="es-ES" sz="2000" dirty="0" err="1" smtClean="0"/>
              <a:t>assess</a:t>
            </a:r>
            <a:r>
              <a:rPr lang="es-ES" sz="2000" dirty="0" smtClean="0"/>
              <a:t> </a:t>
            </a:r>
            <a:r>
              <a:rPr lang="es-ES" sz="2000" dirty="0" err="1" smtClean="0"/>
              <a:t>if</a:t>
            </a:r>
            <a:r>
              <a:rPr lang="es-ES" sz="2000" dirty="0" smtClean="0"/>
              <a:t> </a:t>
            </a:r>
            <a:r>
              <a:rPr lang="es-ES" sz="2000" dirty="0" err="1" smtClean="0"/>
              <a:t>they</a:t>
            </a:r>
            <a:r>
              <a:rPr lang="es-ES" sz="2000" dirty="0" smtClean="0"/>
              <a:t> </a:t>
            </a:r>
            <a:r>
              <a:rPr lang="es-ES" sz="2000" dirty="0" err="1" smtClean="0"/>
              <a:t>inmunoprecipitate</a:t>
            </a:r>
            <a:r>
              <a:rPr lang="es-ES" sz="2000" dirty="0" smtClean="0"/>
              <a:t> </a:t>
            </a:r>
            <a:r>
              <a:rPr lang="es-ES" sz="2000" dirty="0" err="1" smtClean="0"/>
              <a:t>along</a:t>
            </a:r>
            <a:r>
              <a:rPr lang="es-ES" sz="2000" dirty="0" smtClean="0"/>
              <a:t> </a:t>
            </a:r>
            <a:r>
              <a:rPr lang="es-ES" sz="2000" dirty="0" err="1" smtClean="0"/>
              <a:t>with</a:t>
            </a:r>
            <a:r>
              <a:rPr lang="es-ES" sz="2000" dirty="0" smtClean="0"/>
              <a:t> </a:t>
            </a:r>
            <a:r>
              <a:rPr lang="es-ES" sz="2000" dirty="0" err="1" smtClean="0"/>
              <a:t>hnRNPK</a:t>
            </a:r>
            <a:endParaRPr lang="es-E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122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/>
              <a:t>Cloning</a:t>
            </a:r>
            <a:r>
              <a:rPr lang="es-ES" sz="2400" dirty="0"/>
              <a:t> – </a:t>
            </a:r>
            <a:r>
              <a:rPr lang="es-ES" sz="2400" dirty="0" err="1"/>
              <a:t>Workflow</a:t>
            </a:r>
            <a:endParaRPr lang="es-ES" sz="2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25AB72-EB55-42F3-95C7-9501E662E701}"/>
              </a:ext>
            </a:extLst>
          </p:cNvPr>
          <p:cNvSpPr txBox="1"/>
          <p:nvPr/>
        </p:nvSpPr>
        <p:spPr>
          <a:xfrm>
            <a:off x="2412256" y="1574243"/>
            <a:ext cx="134940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3’UTR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3CBC4E6-069A-427A-B88B-377630CD00A7}"/>
              </a:ext>
            </a:extLst>
          </p:cNvPr>
          <p:cNvSpPr/>
          <p:nvPr/>
        </p:nvSpPr>
        <p:spPr>
          <a:xfrm>
            <a:off x="4140051" y="1712743"/>
            <a:ext cx="1012055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Primers</a:t>
            </a: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1DB20D7-AD18-4358-ADB9-1E8E51726484}"/>
              </a:ext>
            </a:extLst>
          </p:cNvPr>
          <p:cNvSpPr txBox="1"/>
          <p:nvPr/>
        </p:nvSpPr>
        <p:spPr>
          <a:xfrm>
            <a:off x="3774941" y="17127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CBF18289-96F8-47F1-8501-5E519EE3E759}"/>
              </a:ext>
            </a:extLst>
          </p:cNvPr>
          <p:cNvSpPr/>
          <p:nvPr/>
        </p:nvSpPr>
        <p:spPr>
          <a:xfrm>
            <a:off x="3774941" y="2383917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75A3FAF-ED66-48EA-937F-97131A33086B}"/>
              </a:ext>
            </a:extLst>
          </p:cNvPr>
          <p:cNvSpPr txBox="1"/>
          <p:nvPr/>
        </p:nvSpPr>
        <p:spPr>
          <a:xfrm>
            <a:off x="3049584" y="2994950"/>
            <a:ext cx="15068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Primer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627252C7-E460-4744-BCC4-3FC5DB193503}"/>
              </a:ext>
            </a:extLst>
          </p:cNvPr>
          <p:cNvSpPr/>
          <p:nvPr/>
        </p:nvSpPr>
        <p:spPr>
          <a:xfrm>
            <a:off x="3774941" y="3558820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ADD1606-D4AE-4542-94E9-FF5E0E981101}"/>
              </a:ext>
            </a:extLst>
          </p:cNvPr>
          <p:cNvSpPr txBox="1"/>
          <p:nvPr/>
        </p:nvSpPr>
        <p:spPr>
          <a:xfrm>
            <a:off x="2942595" y="4164366"/>
            <a:ext cx="200324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amplification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E8756DD8-EAEC-4132-B624-C0D29FBCD992}"/>
              </a:ext>
            </a:extLst>
          </p:cNvPr>
          <p:cNvSpPr/>
          <p:nvPr/>
        </p:nvSpPr>
        <p:spPr>
          <a:xfrm>
            <a:off x="3774941" y="4659161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376E6B6-55A4-47D5-915B-0D77F5C9063D}"/>
              </a:ext>
            </a:extLst>
          </p:cNvPr>
          <p:cNvSpPr txBox="1"/>
          <p:nvPr/>
        </p:nvSpPr>
        <p:spPr>
          <a:xfrm>
            <a:off x="2528445" y="5264707"/>
            <a:ext cx="283154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plasmid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digestion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E557C06-F482-48D9-9911-15B7613DBCF8}"/>
              </a:ext>
            </a:extLst>
          </p:cNvPr>
          <p:cNvSpPr/>
          <p:nvPr/>
        </p:nvSpPr>
        <p:spPr>
          <a:xfrm>
            <a:off x="5918484" y="1627018"/>
            <a:ext cx="94755" cy="4401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80B2774-878C-414F-8843-5C592078B4EF}"/>
              </a:ext>
            </a:extLst>
          </p:cNvPr>
          <p:cNvSpPr/>
          <p:nvPr/>
        </p:nvSpPr>
        <p:spPr>
          <a:xfrm rot="5400000">
            <a:off x="4926311" y="5046619"/>
            <a:ext cx="105360" cy="206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5E1C5CD-C787-42F3-80AB-65AFA69805A8}"/>
              </a:ext>
            </a:extLst>
          </p:cNvPr>
          <p:cNvSpPr/>
          <p:nvPr/>
        </p:nvSpPr>
        <p:spPr>
          <a:xfrm>
            <a:off x="3896836" y="5777947"/>
            <a:ext cx="94757" cy="351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4F92AD3-B2FF-4BB1-829C-17E4B1BCB51E}"/>
              </a:ext>
            </a:extLst>
          </p:cNvPr>
          <p:cNvSpPr/>
          <p:nvPr/>
        </p:nvSpPr>
        <p:spPr>
          <a:xfrm rot="5400000">
            <a:off x="7049205" y="390937"/>
            <a:ext cx="105360" cy="2366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84548018-1671-44CA-BBCE-E70018763A68}"/>
              </a:ext>
            </a:extLst>
          </p:cNvPr>
          <p:cNvSpPr/>
          <p:nvPr/>
        </p:nvSpPr>
        <p:spPr>
          <a:xfrm>
            <a:off x="8213479" y="1521658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6C3F60E-909E-47FB-B784-CEC9E722B21B}"/>
              </a:ext>
            </a:extLst>
          </p:cNvPr>
          <p:cNvSpPr txBox="1"/>
          <p:nvPr/>
        </p:nvSpPr>
        <p:spPr>
          <a:xfrm>
            <a:off x="7864153" y="2113526"/>
            <a:ext cx="92204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Ligation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ACC1CD4F-34AC-492A-9A02-7F170CD1534E}"/>
              </a:ext>
            </a:extLst>
          </p:cNvPr>
          <p:cNvSpPr/>
          <p:nvPr/>
        </p:nvSpPr>
        <p:spPr>
          <a:xfrm>
            <a:off x="8213479" y="2644654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EE27BF5-412C-4D8F-A254-9DA60E5EA402}"/>
              </a:ext>
            </a:extLst>
          </p:cNvPr>
          <p:cNvSpPr txBox="1"/>
          <p:nvPr/>
        </p:nvSpPr>
        <p:spPr>
          <a:xfrm>
            <a:off x="7227162" y="3197711"/>
            <a:ext cx="217937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Flecha: hacia abajo 25">
            <a:extLst>
              <a:ext uri="{FF2B5EF4-FFF2-40B4-BE49-F238E27FC236}">
                <a16:creationId xmlns:a16="http://schemas.microsoft.com/office/drawing/2014/main" id="{BF052FEB-9531-42AC-B4FB-BE1A4658AE8A}"/>
              </a:ext>
            </a:extLst>
          </p:cNvPr>
          <p:cNvSpPr/>
          <p:nvPr/>
        </p:nvSpPr>
        <p:spPr>
          <a:xfrm>
            <a:off x="8213479" y="3742632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2C1BA7B-DF20-45F2-B1B6-128C0F8535B7}"/>
              </a:ext>
            </a:extLst>
          </p:cNvPr>
          <p:cNvSpPr txBox="1"/>
          <p:nvPr/>
        </p:nvSpPr>
        <p:spPr>
          <a:xfrm>
            <a:off x="7087357" y="4284833"/>
            <a:ext cx="2376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Miniprep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sequencing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8BC5A447-F877-456E-9567-13E1CA43CE4C}"/>
              </a:ext>
            </a:extLst>
          </p:cNvPr>
          <p:cNvSpPr/>
          <p:nvPr/>
        </p:nvSpPr>
        <p:spPr>
          <a:xfrm>
            <a:off x="8219898" y="4807506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7B7630A-2A57-45B2-A177-550ADA1B35E9}"/>
              </a:ext>
            </a:extLst>
          </p:cNvPr>
          <p:cNvSpPr txBox="1"/>
          <p:nvPr/>
        </p:nvSpPr>
        <p:spPr>
          <a:xfrm>
            <a:off x="7430323" y="5371730"/>
            <a:ext cx="16798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Luciferase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assay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498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mDHCR24 &amp; mSC5D - primer </a:t>
            </a:r>
            <a:r>
              <a:rPr lang="es-ES" sz="2400" dirty="0" err="1"/>
              <a:t>testing</a:t>
            </a:r>
            <a:endParaRPr lang="es-ES" sz="2400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A7D424A-8F34-4AFD-A5DD-8A46319C6919}"/>
              </a:ext>
            </a:extLst>
          </p:cNvPr>
          <p:cNvGrpSpPr/>
          <p:nvPr/>
        </p:nvGrpSpPr>
        <p:grpSpPr>
          <a:xfrm>
            <a:off x="996586" y="1365969"/>
            <a:ext cx="4572000" cy="4733998"/>
            <a:chOff x="996586" y="1365969"/>
            <a:chExt cx="4572000" cy="473399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9A9C271-C9B8-48AC-8403-9B49AA22A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2" t="37293" r="22372" b="19658"/>
            <a:stretch/>
          </p:blipFill>
          <p:spPr>
            <a:xfrm>
              <a:off x="996586" y="1933987"/>
              <a:ext cx="4572000" cy="4165980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9654677-13C8-4850-A1CA-46C83F811F27}"/>
                </a:ext>
              </a:extLst>
            </p:cNvPr>
            <p:cNvSpPr txBox="1"/>
            <p:nvPr/>
          </p:nvSpPr>
          <p:spPr>
            <a:xfrm>
              <a:off x="1259825" y="2100241"/>
              <a:ext cx="521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Std</a:t>
              </a:r>
              <a:endPara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79F4478-C58A-4A8E-A02D-685A03CE22B9}"/>
                </a:ext>
              </a:extLst>
            </p:cNvPr>
            <p:cNvSpPr txBox="1"/>
            <p:nvPr/>
          </p:nvSpPr>
          <p:spPr>
            <a:xfrm>
              <a:off x="1863451" y="21158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C9CBE4EE-D0E7-45B3-896E-FF0042CB414D}"/>
                </a:ext>
              </a:extLst>
            </p:cNvPr>
            <p:cNvSpPr txBox="1"/>
            <p:nvPr/>
          </p:nvSpPr>
          <p:spPr>
            <a:xfrm>
              <a:off x="2379395" y="21158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04FD57A4-A67E-419F-AFDC-F08C76207E09}"/>
                </a:ext>
              </a:extLst>
            </p:cNvPr>
            <p:cNvSpPr txBox="1"/>
            <p:nvPr/>
          </p:nvSpPr>
          <p:spPr>
            <a:xfrm>
              <a:off x="2901723" y="211409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FF401C1F-8D33-4318-ABDD-76B268F99C42}"/>
                </a:ext>
              </a:extLst>
            </p:cNvPr>
            <p:cNvSpPr txBox="1"/>
            <p:nvPr/>
          </p:nvSpPr>
          <p:spPr>
            <a:xfrm>
              <a:off x="3417667" y="212189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6FE7E8B-8E0D-4024-BBB0-BB0BF43B392E}"/>
                </a:ext>
              </a:extLst>
            </p:cNvPr>
            <p:cNvSpPr txBox="1"/>
            <p:nvPr/>
          </p:nvSpPr>
          <p:spPr>
            <a:xfrm>
              <a:off x="3930353" y="212189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12A40D11-E54A-488F-8E74-03FD3D9365A2}"/>
                </a:ext>
              </a:extLst>
            </p:cNvPr>
            <p:cNvSpPr txBox="1"/>
            <p:nvPr/>
          </p:nvSpPr>
          <p:spPr>
            <a:xfrm>
              <a:off x="4367959" y="213574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AABAF97E-14B8-4A3F-8066-AC8BE5B6D846}"/>
                </a:ext>
              </a:extLst>
            </p:cNvPr>
            <p:cNvSpPr txBox="1"/>
            <p:nvPr/>
          </p:nvSpPr>
          <p:spPr>
            <a:xfrm>
              <a:off x="4782778" y="2121893"/>
              <a:ext cx="521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Std</a:t>
              </a:r>
              <a:endPara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BE5699D7-68B5-4280-A4A5-9EE689B1E776}"/>
                </a:ext>
              </a:extLst>
            </p:cNvPr>
            <p:cNvSpPr/>
            <p:nvPr/>
          </p:nvSpPr>
          <p:spPr>
            <a:xfrm>
              <a:off x="1781443" y="4289259"/>
              <a:ext cx="597952" cy="33250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A139E14F-9DD7-4703-897A-1C3FF4CAC4A4}"/>
                </a:ext>
              </a:extLst>
            </p:cNvPr>
            <p:cNvSpPr txBox="1"/>
            <p:nvPr/>
          </p:nvSpPr>
          <p:spPr>
            <a:xfrm>
              <a:off x="1700233" y="3847588"/>
              <a:ext cx="843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822pb</a:t>
              </a:r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A2F672-946B-47A9-A97E-2DEE9E82AAA7}"/>
                </a:ext>
              </a:extLst>
            </p:cNvPr>
            <p:cNvSpPr/>
            <p:nvPr/>
          </p:nvSpPr>
          <p:spPr>
            <a:xfrm>
              <a:off x="2770555" y="3345545"/>
              <a:ext cx="597952" cy="33250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20F5DF9B-EC31-4506-AA95-8D23869383D9}"/>
                </a:ext>
              </a:extLst>
            </p:cNvPr>
            <p:cNvSpPr txBox="1"/>
            <p:nvPr/>
          </p:nvSpPr>
          <p:spPr>
            <a:xfrm>
              <a:off x="2635023" y="2903874"/>
              <a:ext cx="973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2268pb</a:t>
              </a: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A0D9FE8F-5D2B-4359-AA2C-C8F79AF1D8F0}"/>
                </a:ext>
              </a:extLst>
            </p:cNvPr>
            <p:cNvSpPr/>
            <p:nvPr/>
          </p:nvSpPr>
          <p:spPr>
            <a:xfrm>
              <a:off x="3225524" y="4287978"/>
              <a:ext cx="597952" cy="33250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8F12D5A1-3C8F-42E0-94DC-030BED2F0E6F}"/>
                </a:ext>
              </a:extLst>
            </p:cNvPr>
            <p:cNvSpPr txBox="1"/>
            <p:nvPr/>
          </p:nvSpPr>
          <p:spPr>
            <a:xfrm>
              <a:off x="3069531" y="3887868"/>
              <a:ext cx="843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852pb</a:t>
              </a: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A9306BFB-3BA7-4D99-A2A3-7E2522E943B7}"/>
                </a:ext>
              </a:extLst>
            </p:cNvPr>
            <p:cNvSpPr/>
            <p:nvPr/>
          </p:nvSpPr>
          <p:spPr>
            <a:xfrm>
              <a:off x="3823476" y="4474373"/>
              <a:ext cx="597952" cy="33250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05CE93A-ECEE-4389-8DF3-07B72F891017}"/>
                </a:ext>
              </a:extLst>
            </p:cNvPr>
            <p:cNvSpPr txBox="1"/>
            <p:nvPr/>
          </p:nvSpPr>
          <p:spPr>
            <a:xfrm>
              <a:off x="3798244" y="4088118"/>
              <a:ext cx="843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749pb</a:t>
              </a: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5327A0C-26F5-4028-969F-9425AA85FF0B}"/>
                </a:ext>
              </a:extLst>
            </p:cNvPr>
            <p:cNvSpPr/>
            <p:nvPr/>
          </p:nvSpPr>
          <p:spPr>
            <a:xfrm>
              <a:off x="4244863" y="3387457"/>
              <a:ext cx="597952" cy="33250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B6719B91-9CF2-45B9-8CDD-A1B198BB5DC2}"/>
                </a:ext>
              </a:extLst>
            </p:cNvPr>
            <p:cNvSpPr txBox="1"/>
            <p:nvPr/>
          </p:nvSpPr>
          <p:spPr>
            <a:xfrm>
              <a:off x="4114646" y="3706306"/>
              <a:ext cx="973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1843pb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7CC73677-283E-49D1-A994-66CB5F9D43EE}"/>
                </a:ext>
              </a:extLst>
            </p:cNvPr>
            <p:cNvSpPr txBox="1"/>
            <p:nvPr/>
          </p:nvSpPr>
          <p:spPr>
            <a:xfrm>
              <a:off x="1522610" y="3863182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A7021881-E366-424A-B308-00DB9B1A288D}"/>
                </a:ext>
              </a:extLst>
            </p:cNvPr>
            <p:cNvSpPr txBox="1"/>
            <p:nvPr/>
          </p:nvSpPr>
          <p:spPr>
            <a:xfrm>
              <a:off x="2881969" y="390916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D9A29D1E-23BF-490D-928C-2A3C18F4E626}"/>
                </a:ext>
              </a:extLst>
            </p:cNvPr>
            <p:cNvSpPr txBox="1"/>
            <p:nvPr/>
          </p:nvSpPr>
          <p:spPr>
            <a:xfrm>
              <a:off x="3932113" y="326742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CEB46612-3E6E-4F48-B910-5680FB9D0864}"/>
                </a:ext>
              </a:extLst>
            </p:cNvPr>
            <p:cNvSpPr txBox="1"/>
            <p:nvPr/>
          </p:nvSpPr>
          <p:spPr>
            <a:xfrm>
              <a:off x="2472683" y="290533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</a:t>
              </a:r>
              <a:endParaRPr lang="es-E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AB0F09A3-B009-480F-8FE7-307AC988D4B2}"/>
                </a:ext>
              </a:extLst>
            </p:cNvPr>
            <p:cNvCxnSpPr/>
            <p:nvPr/>
          </p:nvCxnSpPr>
          <p:spPr>
            <a:xfrm flipV="1">
              <a:off x="2379395" y="2135748"/>
              <a:ext cx="314510" cy="36460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brir corchete 29">
              <a:extLst>
                <a:ext uri="{FF2B5EF4-FFF2-40B4-BE49-F238E27FC236}">
                  <a16:creationId xmlns:a16="http://schemas.microsoft.com/office/drawing/2014/main" id="{99DDA3BC-0DB3-4F8C-A2FA-FB81E828B008}"/>
                </a:ext>
              </a:extLst>
            </p:cNvPr>
            <p:cNvSpPr/>
            <p:nvPr/>
          </p:nvSpPr>
          <p:spPr>
            <a:xfrm rot="5400000">
              <a:off x="2477376" y="1130425"/>
              <a:ext cx="131933" cy="1364361"/>
            </a:xfrm>
            <a:prstGeom prst="leftBracket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Abrir corchete 30">
              <a:extLst>
                <a:ext uri="{FF2B5EF4-FFF2-40B4-BE49-F238E27FC236}">
                  <a16:creationId xmlns:a16="http://schemas.microsoft.com/office/drawing/2014/main" id="{834792CC-AF49-4752-941E-C4B1706D37F7}"/>
                </a:ext>
              </a:extLst>
            </p:cNvPr>
            <p:cNvSpPr/>
            <p:nvPr/>
          </p:nvSpPr>
          <p:spPr>
            <a:xfrm rot="5400000">
              <a:off x="3961409" y="1131858"/>
              <a:ext cx="134705" cy="1358727"/>
            </a:xfrm>
            <a:prstGeom prst="leftBracket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4FC0E8C6-00EF-44BD-BF1C-1FAB13EDB02D}"/>
                </a:ext>
              </a:extLst>
            </p:cNvPr>
            <p:cNvSpPr txBox="1"/>
            <p:nvPr/>
          </p:nvSpPr>
          <p:spPr>
            <a:xfrm>
              <a:off x="2066289" y="1365969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DHCR24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A075AD01-0E09-4C17-A353-B45EEFD013A5}"/>
                </a:ext>
              </a:extLst>
            </p:cNvPr>
            <p:cNvSpPr txBox="1"/>
            <p:nvPr/>
          </p:nvSpPr>
          <p:spPr>
            <a:xfrm>
              <a:off x="3673423" y="1365969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SC5D</a:t>
              </a:r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5EF3446-C8CE-4DB6-B48D-8693EAF3E0ED}"/>
              </a:ext>
            </a:extLst>
          </p:cNvPr>
          <p:cNvSpPr txBox="1"/>
          <p:nvPr/>
        </p:nvSpPr>
        <p:spPr>
          <a:xfrm>
            <a:off x="6304034" y="2574928"/>
            <a:ext cx="4932202" cy="25853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3’UTR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segments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and mR7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binding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site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types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DHCR24 fw1/rv1</a:t>
            </a:r>
          </a:p>
          <a:p>
            <a:pPr marL="800100" lvl="1" indent="-342900">
              <a:buFontTx/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DHCR24 fw2/rv2 </a:t>
            </a:r>
          </a:p>
          <a:p>
            <a:pPr marL="800100" lvl="1" indent="-342900">
              <a:buFontTx/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DHCR24 fw3/rv2 </a:t>
            </a:r>
          </a:p>
          <a:p>
            <a:pPr marL="800100" lvl="1" indent="-342900">
              <a:buFontTx/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SC5D fw1/rv1 </a:t>
            </a:r>
          </a:p>
          <a:p>
            <a:pPr marL="800100" lvl="1" indent="-342900">
              <a:buFontTx/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SC5D fw2/rv2 </a:t>
            </a:r>
          </a:p>
          <a:p>
            <a:pPr marL="800100" lvl="1" indent="-342900"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SC5D fw3/rv3          7-merA1</a:t>
            </a:r>
          </a:p>
          <a:p>
            <a:pPr lvl="1"/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085E1993-5AC4-44B0-9D62-4D232E8E865E}"/>
              </a:ext>
            </a:extLst>
          </p:cNvPr>
          <p:cNvGrpSpPr/>
          <p:nvPr/>
        </p:nvGrpSpPr>
        <p:grpSpPr>
          <a:xfrm>
            <a:off x="8842915" y="3231795"/>
            <a:ext cx="865301" cy="815848"/>
            <a:chOff x="9128482" y="3201192"/>
            <a:chExt cx="865301" cy="815848"/>
          </a:xfrm>
        </p:grpSpPr>
        <p:sp>
          <p:nvSpPr>
            <p:cNvPr id="3" name="Abrir llave 2">
              <a:extLst>
                <a:ext uri="{FF2B5EF4-FFF2-40B4-BE49-F238E27FC236}">
                  <a16:creationId xmlns:a16="http://schemas.microsoft.com/office/drawing/2014/main" id="{87244081-90A3-4159-A0E8-A5DFB16D1926}"/>
                </a:ext>
              </a:extLst>
            </p:cNvPr>
            <p:cNvSpPr/>
            <p:nvPr/>
          </p:nvSpPr>
          <p:spPr>
            <a:xfrm flipH="1">
              <a:off x="9128482" y="3201192"/>
              <a:ext cx="113172" cy="70797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B6FEF218-DCDC-4EB7-BE34-BEF0C31E5F48}"/>
                </a:ext>
              </a:extLst>
            </p:cNvPr>
            <p:cNvSpPr txBox="1"/>
            <p:nvPr/>
          </p:nvSpPr>
          <p:spPr>
            <a:xfrm>
              <a:off x="9241654" y="3370709"/>
              <a:ext cx="7521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8-mer</a:t>
              </a:r>
            </a:p>
            <a:p>
              <a:endParaRPr lang="es-E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833FC3A-9AFE-4C6D-B2EF-BA15A3CD9D0E}"/>
              </a:ext>
            </a:extLst>
          </p:cNvPr>
          <p:cNvSpPr txBox="1"/>
          <p:nvPr/>
        </p:nvSpPr>
        <p:spPr>
          <a:xfrm>
            <a:off x="8705883" y="410331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7-mer8</a:t>
            </a:r>
          </a:p>
        </p:txBody>
      </p:sp>
      <p:sp>
        <p:nvSpPr>
          <p:cNvPr id="37" name="Abrir llave 36">
            <a:extLst>
              <a:ext uri="{FF2B5EF4-FFF2-40B4-BE49-F238E27FC236}">
                <a16:creationId xmlns:a16="http://schemas.microsoft.com/office/drawing/2014/main" id="{B3EA2382-4DDD-45DA-B5FB-9AF575D40DB3}"/>
              </a:ext>
            </a:extLst>
          </p:cNvPr>
          <p:cNvSpPr/>
          <p:nvPr/>
        </p:nvSpPr>
        <p:spPr>
          <a:xfrm flipH="1">
            <a:off x="8604988" y="4047943"/>
            <a:ext cx="100895" cy="4405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3755FAB9-76EC-4529-8871-C50DAF7D67A6}"/>
              </a:ext>
            </a:extLst>
          </p:cNvPr>
          <p:cNvCxnSpPr/>
          <p:nvPr/>
        </p:nvCxnSpPr>
        <p:spPr>
          <a:xfrm>
            <a:off x="8560699" y="4667261"/>
            <a:ext cx="338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385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mDHCR24 fw3 </a:t>
            </a:r>
            <a:r>
              <a:rPr lang="es-ES" sz="2400" dirty="0" err="1"/>
              <a:t>reamplification</a:t>
            </a:r>
            <a:r>
              <a:rPr lang="es-ES" sz="2400" dirty="0"/>
              <a:t> + psiCHECK2 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F340DE0A-68B0-4976-B51B-6D0AE4CAAEBD}"/>
              </a:ext>
            </a:extLst>
          </p:cNvPr>
          <p:cNvGrpSpPr/>
          <p:nvPr/>
        </p:nvGrpSpPr>
        <p:grpSpPr>
          <a:xfrm>
            <a:off x="1072647" y="1429498"/>
            <a:ext cx="4588328" cy="5103115"/>
            <a:chOff x="1072647" y="1429498"/>
            <a:chExt cx="4588328" cy="5103115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74DC58A7-6137-4DCF-B3F7-8148A90D3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2" t="20949" r="44109" b="31340"/>
            <a:stretch/>
          </p:blipFill>
          <p:spPr>
            <a:xfrm>
              <a:off x="1072647" y="1429498"/>
              <a:ext cx="4588328" cy="5103115"/>
            </a:xfrm>
            <a:prstGeom prst="rect">
              <a:avLst/>
            </a:prstGeom>
          </p:spPr>
        </p:pic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F56F63AC-B1FD-4B12-99D3-A482CD39E41D}"/>
                </a:ext>
              </a:extLst>
            </p:cNvPr>
            <p:cNvSpPr txBox="1"/>
            <p:nvPr/>
          </p:nvSpPr>
          <p:spPr>
            <a:xfrm>
              <a:off x="1200644" y="15114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51A1166F-24A6-498A-B0BB-CB433334B76D}"/>
                </a:ext>
              </a:extLst>
            </p:cNvPr>
            <p:cNvSpPr txBox="1"/>
            <p:nvPr/>
          </p:nvSpPr>
          <p:spPr>
            <a:xfrm>
              <a:off x="1762598" y="15114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021D3CC1-6EE4-4035-9F19-EDB9FCB447C3}"/>
                </a:ext>
              </a:extLst>
            </p:cNvPr>
            <p:cNvSpPr txBox="1"/>
            <p:nvPr/>
          </p:nvSpPr>
          <p:spPr>
            <a:xfrm>
              <a:off x="2846903" y="15114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0B9EAC37-F828-4904-9F28-D2E3D36F963D}"/>
                </a:ext>
              </a:extLst>
            </p:cNvPr>
            <p:cNvSpPr txBox="1"/>
            <p:nvPr/>
          </p:nvSpPr>
          <p:spPr>
            <a:xfrm>
              <a:off x="3327553" y="15114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B56F8178-6086-4483-8D76-191B21EA630F}"/>
                </a:ext>
              </a:extLst>
            </p:cNvPr>
            <p:cNvSpPr txBox="1"/>
            <p:nvPr/>
          </p:nvSpPr>
          <p:spPr>
            <a:xfrm>
              <a:off x="4452040" y="1537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C58CDCFA-86C3-42CC-B4FA-F239CB58B427}"/>
                </a:ext>
              </a:extLst>
            </p:cNvPr>
            <p:cNvSpPr txBox="1"/>
            <p:nvPr/>
          </p:nvSpPr>
          <p:spPr>
            <a:xfrm>
              <a:off x="4951045" y="1537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4DAE2DBF-5574-4C4F-B711-45ADE1DD0F70}"/>
                </a:ext>
              </a:extLst>
            </p:cNvPr>
            <p:cNvSpPr txBox="1"/>
            <p:nvPr/>
          </p:nvSpPr>
          <p:spPr>
            <a:xfrm>
              <a:off x="2236155" y="4546724"/>
              <a:ext cx="292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F6D3435F-CA7D-43BA-946D-679608A2E3C3}"/>
                </a:ext>
              </a:extLst>
            </p:cNvPr>
            <p:cNvSpPr txBox="1"/>
            <p:nvPr/>
          </p:nvSpPr>
          <p:spPr>
            <a:xfrm rot="16200000">
              <a:off x="2499828" y="2816960"/>
              <a:ext cx="938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Cortado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B5AC40C5-08E3-4E46-92C2-8BC8F16299F6}"/>
                </a:ext>
              </a:extLst>
            </p:cNvPr>
            <p:cNvSpPr txBox="1"/>
            <p:nvPr/>
          </p:nvSpPr>
          <p:spPr>
            <a:xfrm rot="16200000">
              <a:off x="2819263" y="3100103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 cortado</a:t>
              </a:r>
            </a:p>
          </p:txBody>
        </p:sp>
        <p:sp>
          <p:nvSpPr>
            <p:cNvPr id="34" name="Cerrar corchete 33">
              <a:extLst>
                <a:ext uri="{FF2B5EF4-FFF2-40B4-BE49-F238E27FC236}">
                  <a16:creationId xmlns:a16="http://schemas.microsoft.com/office/drawing/2014/main" id="{8BF79EC3-C281-48BE-9A76-E1BD5EDBA8B8}"/>
                </a:ext>
              </a:extLst>
            </p:cNvPr>
            <p:cNvSpPr/>
            <p:nvPr/>
          </p:nvSpPr>
          <p:spPr>
            <a:xfrm>
              <a:off x="2190436" y="4295163"/>
              <a:ext cx="45719" cy="872455"/>
            </a:xfrm>
            <a:prstGeom prst="rightBracke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453CCB47-88F5-4693-87FD-158B9564BBA3}"/>
                </a:ext>
              </a:extLst>
            </p:cNvPr>
            <p:cNvSpPr txBox="1"/>
            <p:nvPr/>
          </p:nvSpPr>
          <p:spPr>
            <a:xfrm rot="16200000">
              <a:off x="3866860" y="306202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3’UTR ABCA1</a:t>
              </a:r>
            </a:p>
          </p:txBody>
        </p:sp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83006E66-3034-48FE-A6C6-0F22362E6314}"/>
              </a:ext>
            </a:extLst>
          </p:cNvPr>
          <p:cNvSpPr txBox="1"/>
          <p:nvPr/>
        </p:nvSpPr>
        <p:spPr>
          <a:xfrm>
            <a:off x="7996432" y="2202324"/>
            <a:ext cx="154471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mDHCR24 fw3</a:t>
            </a:r>
          </a:p>
        </p:txBody>
      </p:sp>
      <p:sp>
        <p:nvSpPr>
          <p:cNvPr id="57" name="Flecha: hacia abajo 56">
            <a:extLst>
              <a:ext uri="{FF2B5EF4-FFF2-40B4-BE49-F238E27FC236}">
                <a16:creationId xmlns:a16="http://schemas.microsoft.com/office/drawing/2014/main" id="{F83E1B1B-9B96-4AC0-9CE8-3D76ED2A3428}"/>
              </a:ext>
            </a:extLst>
          </p:cNvPr>
          <p:cNvSpPr/>
          <p:nvPr/>
        </p:nvSpPr>
        <p:spPr>
          <a:xfrm>
            <a:off x="8681719" y="2820071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8CEA6820-0042-4D08-A7DE-278E7B6C0A0C}"/>
              </a:ext>
            </a:extLst>
          </p:cNvPr>
          <p:cNvSpPr txBox="1"/>
          <p:nvPr/>
        </p:nvSpPr>
        <p:spPr>
          <a:xfrm>
            <a:off x="7301697" y="3470857"/>
            <a:ext cx="310131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Repeat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temperatures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C55C26B-8E23-407F-8E7B-FA1E98795E97}"/>
              </a:ext>
            </a:extLst>
          </p:cNvPr>
          <p:cNvSpPr/>
          <p:nvPr/>
        </p:nvSpPr>
        <p:spPr>
          <a:xfrm>
            <a:off x="8044858" y="4151258"/>
            <a:ext cx="719091" cy="62626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63ºC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7B61E72A-1E7A-44CB-8BAC-A003459C7FBD}"/>
              </a:ext>
            </a:extLst>
          </p:cNvPr>
          <p:cNvSpPr/>
          <p:nvPr/>
        </p:nvSpPr>
        <p:spPr>
          <a:xfrm>
            <a:off x="9020273" y="4151259"/>
            <a:ext cx="719091" cy="626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65ºC</a:t>
            </a:r>
          </a:p>
        </p:txBody>
      </p:sp>
    </p:spTree>
    <p:extLst>
      <p:ext uri="{BB962C8B-B14F-4D97-AF65-F5344CB8AC3E}">
        <p14:creationId xmlns:p14="http://schemas.microsoft.com/office/powerpoint/2010/main" val="203026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mDHCR24 fw3 – </a:t>
            </a:r>
            <a:r>
              <a:rPr lang="es-ES" sz="2400" dirty="0" err="1"/>
              <a:t>different</a:t>
            </a:r>
            <a:r>
              <a:rPr lang="es-ES" sz="2400" dirty="0"/>
              <a:t> </a:t>
            </a:r>
            <a:r>
              <a:rPr lang="es-ES" sz="2400" dirty="0" err="1"/>
              <a:t>temperatures</a:t>
            </a:r>
            <a:endParaRPr lang="es-ES" sz="2400" dirty="0"/>
          </a:p>
        </p:txBody>
      </p:sp>
      <p:pic>
        <p:nvPicPr>
          <p:cNvPr id="43" name="Imagen 42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247D2D69-7835-45FA-AD9D-AC9CAF91B9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9" t="41978" r="19692" b="15933"/>
          <a:stretch/>
        </p:blipFill>
        <p:spPr>
          <a:xfrm>
            <a:off x="3785531" y="2006286"/>
            <a:ext cx="4095165" cy="3524811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8EA416B6-273A-49ED-8AFB-78C506A9A1F2}"/>
              </a:ext>
            </a:extLst>
          </p:cNvPr>
          <p:cNvSpPr txBox="1"/>
          <p:nvPr/>
        </p:nvSpPr>
        <p:spPr>
          <a:xfrm>
            <a:off x="3978431" y="2302193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b="1" dirty="0" err="1">
                <a:solidFill>
                  <a:prstClr val="white"/>
                </a:solidFill>
                <a:latin typeface="Calibri" panose="020F0502020204030204"/>
              </a:rPr>
              <a:t>Std</a:t>
            </a:r>
            <a:endParaRPr lang="es-ES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44553901-D442-4432-92F3-7DBA6D2D7770}"/>
              </a:ext>
            </a:extLst>
          </p:cNvPr>
          <p:cNvSpPr/>
          <p:nvPr/>
        </p:nvSpPr>
        <p:spPr>
          <a:xfrm>
            <a:off x="5153304" y="3245238"/>
            <a:ext cx="783498" cy="3164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1C62202-D3CE-46F9-AB71-0199CBBEA4F8}"/>
              </a:ext>
            </a:extLst>
          </p:cNvPr>
          <p:cNvSpPr txBox="1"/>
          <p:nvPr/>
        </p:nvSpPr>
        <p:spPr>
          <a:xfrm>
            <a:off x="7314543" y="319063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white"/>
                </a:solidFill>
                <a:latin typeface="Calibri" panose="020F0502020204030204"/>
              </a:rPr>
              <a:t>??</a:t>
            </a:r>
          </a:p>
        </p:txBody>
      </p:sp>
      <p:sp>
        <p:nvSpPr>
          <p:cNvPr id="47" name="Abrir corchete 46">
            <a:extLst>
              <a:ext uri="{FF2B5EF4-FFF2-40B4-BE49-F238E27FC236}">
                <a16:creationId xmlns:a16="http://schemas.microsoft.com/office/drawing/2014/main" id="{C7D80247-8D76-4BCE-9488-09A2F2D58D4B}"/>
              </a:ext>
            </a:extLst>
          </p:cNvPr>
          <p:cNvSpPr/>
          <p:nvPr/>
        </p:nvSpPr>
        <p:spPr>
          <a:xfrm rot="5400000">
            <a:off x="6222936" y="1041503"/>
            <a:ext cx="50349" cy="1616544"/>
          </a:xfrm>
          <a:prstGeom prst="leftBracke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2A4C904F-BE1B-403C-BF5C-BFAB949BCC22}"/>
              </a:ext>
            </a:extLst>
          </p:cNvPr>
          <p:cNvSpPr txBox="1"/>
          <p:nvPr/>
        </p:nvSpPr>
        <p:spPr>
          <a:xfrm>
            <a:off x="5578050" y="1428578"/>
            <a:ext cx="193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DHCR24 fw3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4106E1DA-DA9D-4FC0-B957-436A00B46843}"/>
              </a:ext>
            </a:extLst>
          </p:cNvPr>
          <p:cNvSpPr txBox="1"/>
          <p:nvPr/>
        </p:nvSpPr>
        <p:spPr>
          <a:xfrm>
            <a:off x="5394210" y="2293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b="1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81926C02-37FC-43D0-9AB9-D0A70D70FF56}"/>
              </a:ext>
            </a:extLst>
          </p:cNvPr>
          <p:cNvSpPr txBox="1"/>
          <p:nvPr/>
        </p:nvSpPr>
        <p:spPr>
          <a:xfrm>
            <a:off x="6724662" y="2293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b="1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9C2DCD95-BE4D-43B9-AFD5-EDE066D7D6A1}"/>
              </a:ext>
            </a:extLst>
          </p:cNvPr>
          <p:cNvSpPr/>
          <p:nvPr/>
        </p:nvSpPr>
        <p:spPr>
          <a:xfrm>
            <a:off x="6499214" y="3243477"/>
            <a:ext cx="783498" cy="3164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DA115145-5409-4E78-AC63-9EB440BD2D1F}"/>
              </a:ext>
            </a:extLst>
          </p:cNvPr>
          <p:cNvSpPr txBox="1"/>
          <p:nvPr/>
        </p:nvSpPr>
        <p:spPr>
          <a:xfrm>
            <a:off x="5096853" y="2874145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white"/>
                </a:solidFill>
                <a:latin typeface="Calibri" panose="020F0502020204030204"/>
              </a:rPr>
              <a:t>2268pb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401DE8DF-21BA-4511-95C6-29DD86A5CCA1}"/>
              </a:ext>
            </a:extLst>
          </p:cNvPr>
          <p:cNvSpPr txBox="1"/>
          <p:nvPr/>
        </p:nvSpPr>
        <p:spPr>
          <a:xfrm>
            <a:off x="4991638" y="5662433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sz="2800" b="1" dirty="0">
                <a:solidFill>
                  <a:srgbClr val="C00000"/>
                </a:solidFill>
                <a:latin typeface="Calibri" panose="020F0502020204030204"/>
              </a:rPr>
              <a:t>63ºC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AE047FFD-5964-4948-B6B7-CB5981E04490}"/>
              </a:ext>
            </a:extLst>
          </p:cNvPr>
          <p:cNvSpPr txBox="1"/>
          <p:nvPr/>
        </p:nvSpPr>
        <p:spPr>
          <a:xfrm>
            <a:off x="6448718" y="5662433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sz="2800" b="1" dirty="0">
                <a:solidFill>
                  <a:srgbClr val="C00000"/>
                </a:solidFill>
                <a:latin typeface="Calibri" panose="020F0502020204030204"/>
              </a:rPr>
              <a:t>65ºC</a:t>
            </a:r>
          </a:p>
        </p:txBody>
      </p:sp>
    </p:spTree>
    <p:extLst>
      <p:ext uri="{BB962C8B-B14F-4D97-AF65-F5344CB8AC3E}">
        <p14:creationId xmlns:p14="http://schemas.microsoft.com/office/powerpoint/2010/main" val="3452456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mDHCR24 &amp; mSC5D – </a:t>
            </a:r>
            <a:r>
              <a:rPr lang="es-ES" sz="2400" dirty="0" err="1"/>
              <a:t>insert</a:t>
            </a:r>
            <a:r>
              <a:rPr lang="es-ES" sz="2400" dirty="0"/>
              <a:t> </a:t>
            </a:r>
            <a:r>
              <a:rPr lang="es-ES" sz="2400" dirty="0" err="1"/>
              <a:t>amplification</a:t>
            </a:r>
            <a:endParaRPr lang="es-ES" sz="240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67E2728-92CA-4947-B4D8-3FA4649C707C}"/>
              </a:ext>
            </a:extLst>
          </p:cNvPr>
          <p:cNvGrpSpPr/>
          <p:nvPr/>
        </p:nvGrpSpPr>
        <p:grpSpPr>
          <a:xfrm>
            <a:off x="2737370" y="1720683"/>
            <a:ext cx="6273641" cy="3593007"/>
            <a:chOff x="2737370" y="1720683"/>
            <a:chExt cx="6273641" cy="3593007"/>
          </a:xfrm>
        </p:grpSpPr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C5CEF86E-E054-46C3-A59C-CA36B570B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7" t="36646" r="14785" b="25184"/>
            <a:stretch/>
          </p:blipFill>
          <p:spPr>
            <a:xfrm>
              <a:off x="2737370" y="2376526"/>
              <a:ext cx="6273641" cy="2937164"/>
            </a:xfrm>
            <a:prstGeom prst="rect">
              <a:avLst/>
            </a:prstGeom>
          </p:spPr>
        </p:pic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6B17940C-E3BC-4F87-A006-361FE70EF41E}"/>
                </a:ext>
              </a:extLst>
            </p:cNvPr>
            <p:cNvSpPr txBox="1"/>
            <p:nvPr/>
          </p:nvSpPr>
          <p:spPr>
            <a:xfrm>
              <a:off x="3762608" y="25243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540D797A-BBB7-4B45-B6DF-1B3D1D96A32A}"/>
                </a:ext>
              </a:extLst>
            </p:cNvPr>
            <p:cNvSpPr txBox="1"/>
            <p:nvPr/>
          </p:nvSpPr>
          <p:spPr>
            <a:xfrm>
              <a:off x="4155153" y="2533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4583F069-52F1-458D-A9E9-C017DE0B8F7D}"/>
                </a:ext>
              </a:extLst>
            </p:cNvPr>
            <p:cNvSpPr txBox="1"/>
            <p:nvPr/>
          </p:nvSpPr>
          <p:spPr>
            <a:xfrm>
              <a:off x="5495932" y="2533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16D59B0A-1ECF-4FA1-AA6B-511CAAE81720}"/>
                </a:ext>
              </a:extLst>
            </p:cNvPr>
            <p:cNvSpPr txBox="1"/>
            <p:nvPr/>
          </p:nvSpPr>
          <p:spPr>
            <a:xfrm>
              <a:off x="5883426" y="25333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5423ECD-422B-448A-9E4D-AF39799A935B}"/>
                </a:ext>
              </a:extLst>
            </p:cNvPr>
            <p:cNvSpPr txBox="1"/>
            <p:nvPr/>
          </p:nvSpPr>
          <p:spPr>
            <a:xfrm>
              <a:off x="7711794" y="25333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F12A35CC-042B-4DF7-9FB8-B52DB04CCD32}"/>
                </a:ext>
              </a:extLst>
            </p:cNvPr>
            <p:cNvSpPr txBox="1"/>
            <p:nvPr/>
          </p:nvSpPr>
          <p:spPr>
            <a:xfrm>
              <a:off x="8136026" y="25333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E4A68D7A-5B05-4C80-96A0-210512F92AEA}"/>
                </a:ext>
              </a:extLst>
            </p:cNvPr>
            <p:cNvSpPr/>
            <p:nvPr/>
          </p:nvSpPr>
          <p:spPr>
            <a:xfrm>
              <a:off x="3651771" y="3364816"/>
              <a:ext cx="969818" cy="4895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E89621A0-FAA8-4684-96E2-E7813FCBD75E}"/>
                </a:ext>
              </a:extLst>
            </p:cNvPr>
            <p:cNvSpPr/>
            <p:nvPr/>
          </p:nvSpPr>
          <p:spPr>
            <a:xfrm>
              <a:off x="5380045" y="3392524"/>
              <a:ext cx="969818" cy="4895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9B7F24E3-BD1D-4C4A-9060-E53B3BBCD308}"/>
                </a:ext>
              </a:extLst>
            </p:cNvPr>
            <p:cNvSpPr/>
            <p:nvPr/>
          </p:nvSpPr>
          <p:spPr>
            <a:xfrm>
              <a:off x="7589144" y="2847396"/>
              <a:ext cx="969818" cy="4895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4D4C82E7-271F-4555-83F7-0D1A155A3788}"/>
                </a:ext>
              </a:extLst>
            </p:cNvPr>
            <p:cNvSpPr txBox="1"/>
            <p:nvPr/>
          </p:nvSpPr>
          <p:spPr>
            <a:xfrm>
              <a:off x="3762608" y="3956188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822pb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985F0D78-2072-4A67-A03F-67F57ECFF1D4}"/>
                </a:ext>
              </a:extLst>
            </p:cNvPr>
            <p:cNvSpPr txBox="1"/>
            <p:nvPr/>
          </p:nvSpPr>
          <p:spPr>
            <a:xfrm>
              <a:off x="5456791" y="4002429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852pb</a:t>
              </a: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8DF9B5D4-3CCC-4FB8-B9A6-CFE26B589DDA}"/>
                </a:ext>
              </a:extLst>
            </p:cNvPr>
            <p:cNvSpPr txBox="1"/>
            <p:nvPr/>
          </p:nvSpPr>
          <p:spPr>
            <a:xfrm>
              <a:off x="7625853" y="3434057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1843pb</a:t>
              </a:r>
            </a:p>
          </p:txBody>
        </p:sp>
        <p:sp>
          <p:nvSpPr>
            <p:cNvPr id="48" name="Abrir corchete 47">
              <a:extLst>
                <a:ext uri="{FF2B5EF4-FFF2-40B4-BE49-F238E27FC236}">
                  <a16:creationId xmlns:a16="http://schemas.microsoft.com/office/drawing/2014/main" id="{CF661DCD-E5E9-40DE-B1E5-347F384A0ED0}"/>
                </a:ext>
              </a:extLst>
            </p:cNvPr>
            <p:cNvSpPr/>
            <p:nvPr/>
          </p:nvSpPr>
          <p:spPr>
            <a:xfrm rot="5400000">
              <a:off x="4087643" y="1591527"/>
              <a:ext cx="129309" cy="1135766"/>
            </a:xfrm>
            <a:prstGeom prst="lef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5A396A55-F0F9-44DD-AC51-7415A8C4EA01}"/>
                </a:ext>
              </a:extLst>
            </p:cNvPr>
            <p:cNvSpPr txBox="1"/>
            <p:nvPr/>
          </p:nvSpPr>
          <p:spPr>
            <a:xfrm>
              <a:off x="3472111" y="1720683"/>
              <a:ext cx="1360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DHCR24 fw1</a:t>
              </a:r>
            </a:p>
          </p:txBody>
        </p:sp>
        <p:sp>
          <p:nvSpPr>
            <p:cNvPr id="50" name="Abrir corchete 49">
              <a:extLst>
                <a:ext uri="{FF2B5EF4-FFF2-40B4-BE49-F238E27FC236}">
                  <a16:creationId xmlns:a16="http://schemas.microsoft.com/office/drawing/2014/main" id="{741A9C41-FA9B-4E5B-A776-770CE4126B84}"/>
                </a:ext>
              </a:extLst>
            </p:cNvPr>
            <p:cNvSpPr/>
            <p:nvPr/>
          </p:nvSpPr>
          <p:spPr>
            <a:xfrm rot="5400000">
              <a:off x="5818772" y="1591527"/>
              <a:ext cx="129309" cy="1135766"/>
            </a:xfrm>
            <a:prstGeom prst="lef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18144D8C-13A0-42B9-9B92-47728A79BBC9}"/>
                </a:ext>
              </a:extLst>
            </p:cNvPr>
            <p:cNvSpPr txBox="1"/>
            <p:nvPr/>
          </p:nvSpPr>
          <p:spPr>
            <a:xfrm>
              <a:off x="5343502" y="1730256"/>
              <a:ext cx="1079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SC5D fw1</a:t>
              </a:r>
            </a:p>
          </p:txBody>
        </p:sp>
        <p:sp>
          <p:nvSpPr>
            <p:cNvPr id="52" name="Abrir corchete 51">
              <a:extLst>
                <a:ext uri="{FF2B5EF4-FFF2-40B4-BE49-F238E27FC236}">
                  <a16:creationId xmlns:a16="http://schemas.microsoft.com/office/drawing/2014/main" id="{AC5215C8-A3F5-49E7-8B4A-5DFEC85522AE}"/>
                </a:ext>
              </a:extLst>
            </p:cNvPr>
            <p:cNvSpPr/>
            <p:nvPr/>
          </p:nvSpPr>
          <p:spPr>
            <a:xfrm rot="5400000">
              <a:off x="8052900" y="1614725"/>
              <a:ext cx="129309" cy="1135766"/>
            </a:xfrm>
            <a:prstGeom prst="lef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24339289-6011-42AA-9024-8845A1915163}"/>
                </a:ext>
              </a:extLst>
            </p:cNvPr>
            <p:cNvSpPr txBox="1"/>
            <p:nvPr/>
          </p:nvSpPr>
          <p:spPr>
            <a:xfrm>
              <a:off x="7577630" y="1757897"/>
              <a:ext cx="1079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SC5D fw3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967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mDHCR24 &amp; mSC5D – </a:t>
            </a:r>
            <a:r>
              <a:rPr lang="es-ES" sz="2400" dirty="0" err="1"/>
              <a:t>Digestion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psiCHECK</a:t>
            </a:r>
            <a:r>
              <a:rPr lang="es-ES" sz="2400" dirty="0"/>
              <a:t> 2 and </a:t>
            </a:r>
            <a:r>
              <a:rPr lang="es-ES" sz="2400" dirty="0" err="1"/>
              <a:t>inserts</a:t>
            </a:r>
            <a:endParaRPr lang="es-ES" sz="2400" dirty="0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0FE4AB40-3BE9-4185-A3B9-F6ED12FFCC0C}"/>
              </a:ext>
            </a:extLst>
          </p:cNvPr>
          <p:cNvGrpSpPr/>
          <p:nvPr/>
        </p:nvGrpSpPr>
        <p:grpSpPr>
          <a:xfrm>
            <a:off x="1159896" y="1215143"/>
            <a:ext cx="5635860" cy="5296664"/>
            <a:chOff x="820962" y="1199377"/>
            <a:chExt cx="5635860" cy="5296664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5860358E-0206-4C12-A6F6-A709129EB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09" t="28605" r="32854" b="29842"/>
            <a:stretch/>
          </p:blipFill>
          <p:spPr>
            <a:xfrm>
              <a:off x="820962" y="1825064"/>
              <a:ext cx="5635860" cy="4670977"/>
            </a:xfrm>
            <a:prstGeom prst="rect">
              <a:avLst/>
            </a:prstGeom>
          </p:spPr>
        </p:pic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87199765-66E1-48E7-9947-631C46F5BAAC}"/>
                </a:ext>
              </a:extLst>
            </p:cNvPr>
            <p:cNvSpPr txBox="1"/>
            <p:nvPr/>
          </p:nvSpPr>
          <p:spPr>
            <a:xfrm>
              <a:off x="939257" y="1834487"/>
              <a:ext cx="494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Std</a:t>
              </a:r>
              <a:endPara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AEA89E46-10DF-4936-8412-5F009D5AB6C8}"/>
                </a:ext>
              </a:extLst>
            </p:cNvPr>
            <p:cNvSpPr txBox="1"/>
            <p:nvPr/>
          </p:nvSpPr>
          <p:spPr>
            <a:xfrm>
              <a:off x="2766013" y="18806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3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1EC286F8-8AC7-43C6-9D3A-261DA244A788}"/>
                </a:ext>
              </a:extLst>
            </p:cNvPr>
            <p:cNvSpPr txBox="1"/>
            <p:nvPr/>
          </p:nvSpPr>
          <p:spPr>
            <a:xfrm>
              <a:off x="3337206" y="18953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4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6D7DEC6A-1A6C-4D56-BCC6-F28676B98D14}"/>
                </a:ext>
              </a:extLst>
            </p:cNvPr>
            <p:cNvSpPr txBox="1"/>
            <p:nvPr/>
          </p:nvSpPr>
          <p:spPr>
            <a:xfrm>
              <a:off x="3908399" y="189191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5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2EC0C7E-9CB8-4E80-B0A8-F7A34D9FF2CE}"/>
                </a:ext>
              </a:extLst>
            </p:cNvPr>
            <p:cNvSpPr txBox="1"/>
            <p:nvPr/>
          </p:nvSpPr>
          <p:spPr>
            <a:xfrm>
              <a:off x="4479592" y="189191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6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8567917-24D7-4665-94ED-16A2E407ADD8}"/>
                </a:ext>
              </a:extLst>
            </p:cNvPr>
            <p:cNvSpPr txBox="1"/>
            <p:nvPr/>
          </p:nvSpPr>
          <p:spPr>
            <a:xfrm rot="16200000" flipH="1">
              <a:off x="1376278" y="4509539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822pb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549F609B-F6BE-45F0-A524-DD2638E43447}"/>
                </a:ext>
              </a:extLst>
            </p:cNvPr>
            <p:cNvSpPr txBox="1"/>
            <p:nvPr/>
          </p:nvSpPr>
          <p:spPr>
            <a:xfrm rot="16200000" flipH="1">
              <a:off x="1959829" y="4521578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852pb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BE0FCBC-0C61-4FE7-8219-07F65A250DC6}"/>
                </a:ext>
              </a:extLst>
            </p:cNvPr>
            <p:cNvSpPr txBox="1"/>
            <p:nvPr/>
          </p:nvSpPr>
          <p:spPr>
            <a:xfrm rot="16200000" flipH="1">
              <a:off x="2481015" y="375327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1843pb</a:t>
              </a:r>
            </a:p>
          </p:txBody>
        </p:sp>
        <p:sp>
          <p:nvSpPr>
            <p:cNvPr id="33" name="Abrir corchete 32">
              <a:extLst>
                <a:ext uri="{FF2B5EF4-FFF2-40B4-BE49-F238E27FC236}">
                  <a16:creationId xmlns:a16="http://schemas.microsoft.com/office/drawing/2014/main" id="{9E75C234-CC00-48B3-AA95-5A3EE86172D6}"/>
                </a:ext>
              </a:extLst>
            </p:cNvPr>
            <p:cNvSpPr/>
            <p:nvPr/>
          </p:nvSpPr>
          <p:spPr>
            <a:xfrm rot="5400000">
              <a:off x="2259845" y="907625"/>
              <a:ext cx="129308" cy="1486398"/>
            </a:xfrm>
            <a:prstGeom prst="leftBracke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0E3B17B5-3CD9-4A1D-A57B-E5FC70C21412}"/>
                </a:ext>
              </a:extLst>
            </p:cNvPr>
            <p:cNvSpPr txBox="1"/>
            <p:nvPr/>
          </p:nvSpPr>
          <p:spPr>
            <a:xfrm>
              <a:off x="1916374" y="1199377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Inserts</a:t>
              </a: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4" name="Abrir corchete 53">
              <a:extLst>
                <a:ext uri="{FF2B5EF4-FFF2-40B4-BE49-F238E27FC236}">
                  <a16:creationId xmlns:a16="http://schemas.microsoft.com/office/drawing/2014/main" id="{A5487A7C-A475-48BA-AEA5-616D11013799}"/>
                </a:ext>
              </a:extLst>
            </p:cNvPr>
            <p:cNvSpPr/>
            <p:nvPr/>
          </p:nvSpPr>
          <p:spPr>
            <a:xfrm rot="5400000">
              <a:off x="3739059" y="1118209"/>
              <a:ext cx="129312" cy="1065229"/>
            </a:xfrm>
            <a:prstGeom prst="leftBracke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79BE970C-C11C-403D-BE1C-7DE16F5C08DC}"/>
                </a:ext>
              </a:extLst>
            </p:cNvPr>
            <p:cNvSpPr txBox="1"/>
            <p:nvPr/>
          </p:nvSpPr>
          <p:spPr>
            <a:xfrm>
              <a:off x="3171484" y="1215473"/>
              <a:ext cx="1225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psi-</a:t>
              </a:r>
              <a:r>
                <a:rPr kumimoji="0" lang="es-E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check</a:t>
              </a: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 2</a:t>
              </a:r>
            </a:p>
          </p:txBody>
        </p:sp>
        <p:sp>
          <p:nvSpPr>
            <p:cNvPr id="56" name="Abrir corchete 55">
              <a:extLst>
                <a:ext uri="{FF2B5EF4-FFF2-40B4-BE49-F238E27FC236}">
                  <a16:creationId xmlns:a16="http://schemas.microsoft.com/office/drawing/2014/main" id="{BA13A4C0-F458-4D28-87F3-5EE51E8D7D91}"/>
                </a:ext>
              </a:extLst>
            </p:cNvPr>
            <p:cNvSpPr/>
            <p:nvPr/>
          </p:nvSpPr>
          <p:spPr>
            <a:xfrm rot="5400000">
              <a:off x="4921747" y="1082857"/>
              <a:ext cx="129309" cy="1135766"/>
            </a:xfrm>
            <a:prstGeom prst="leftBracke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A05328A6-07F7-4FF3-BC47-9600E8ADC949}"/>
                </a:ext>
              </a:extLst>
            </p:cNvPr>
            <p:cNvSpPr txBox="1"/>
            <p:nvPr/>
          </p:nvSpPr>
          <p:spPr>
            <a:xfrm>
              <a:off x="4352552" y="1215473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kern="0" dirty="0">
                  <a:solidFill>
                    <a:prstClr val="black"/>
                  </a:solidFill>
                  <a:latin typeface="Calibri" panose="020F0502020204030204"/>
                </a:rPr>
                <a:t>ABCA1</a:t>
              </a: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 3’UTR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CDBE2BF7-D6AD-470A-8F65-914095C259F3}"/>
                </a:ext>
              </a:extLst>
            </p:cNvPr>
            <p:cNvSpPr txBox="1"/>
            <p:nvPr/>
          </p:nvSpPr>
          <p:spPr>
            <a:xfrm>
              <a:off x="1648949" y="18618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1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D1BF6CF8-9B11-4751-9C39-2824A87F5307}"/>
                </a:ext>
              </a:extLst>
            </p:cNvPr>
            <p:cNvSpPr txBox="1"/>
            <p:nvPr/>
          </p:nvSpPr>
          <p:spPr>
            <a:xfrm>
              <a:off x="2189194" y="18667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38213E89-9B3D-45C2-BB71-E038E618531F}"/>
                </a:ext>
              </a:extLst>
            </p:cNvPr>
            <p:cNvSpPr txBox="1"/>
            <p:nvPr/>
          </p:nvSpPr>
          <p:spPr>
            <a:xfrm rot="16200000">
              <a:off x="3263567" y="3378009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Cut</a:t>
              </a: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05C3ED46-E656-444F-BC03-37AAC8BE97E4}"/>
                </a:ext>
              </a:extLst>
            </p:cNvPr>
            <p:cNvSpPr txBox="1"/>
            <p:nvPr/>
          </p:nvSpPr>
          <p:spPr>
            <a:xfrm rot="16200000">
              <a:off x="3671618" y="3437674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Uncut</a:t>
              </a: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DEB9B647-8ADA-4038-815A-6B08019EDC89}"/>
                </a:ext>
              </a:extLst>
            </p:cNvPr>
            <p:cNvSpPr txBox="1"/>
            <p:nvPr/>
          </p:nvSpPr>
          <p:spPr>
            <a:xfrm>
              <a:off x="5069639" y="189072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7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88919171-ECF4-4719-8A20-F188481A5603}"/>
                </a:ext>
              </a:extLst>
            </p:cNvPr>
            <p:cNvSpPr txBox="1"/>
            <p:nvPr/>
          </p:nvSpPr>
          <p:spPr>
            <a:xfrm>
              <a:off x="5584950" y="1880658"/>
              <a:ext cx="494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Std</a:t>
              </a:r>
              <a:endPara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FBFDD0C0-3025-4BB5-B93C-653B8B2FFF61}"/>
                </a:ext>
              </a:extLst>
            </p:cNvPr>
            <p:cNvSpPr txBox="1"/>
            <p:nvPr/>
          </p:nvSpPr>
          <p:spPr>
            <a:xfrm rot="16200000">
              <a:off x="4384431" y="3375989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Cut</a:t>
              </a: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E88196B2-93A7-46B0-AD4A-66E62D2F823C}"/>
                </a:ext>
              </a:extLst>
            </p:cNvPr>
            <p:cNvSpPr txBox="1"/>
            <p:nvPr/>
          </p:nvSpPr>
          <p:spPr>
            <a:xfrm rot="16200000">
              <a:off x="4784255" y="3437674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Uncut</a:t>
              </a: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7" name="CuadroTexto 66">
            <a:extLst>
              <a:ext uri="{FF2B5EF4-FFF2-40B4-BE49-F238E27FC236}">
                <a16:creationId xmlns:a16="http://schemas.microsoft.com/office/drawing/2014/main" id="{4FF39779-EDF2-4B83-BA26-B9CB8081CC35}"/>
              </a:ext>
            </a:extLst>
          </p:cNvPr>
          <p:cNvSpPr txBox="1"/>
          <p:nvPr/>
        </p:nvSpPr>
        <p:spPr>
          <a:xfrm>
            <a:off x="7378599" y="1634244"/>
            <a:ext cx="35710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ES" sz="2400" b="1" dirty="0" err="1">
                <a:solidFill>
                  <a:prstClr val="black"/>
                </a:solidFill>
                <a:latin typeface="Calibri" panose="020F0502020204030204"/>
              </a:rPr>
              <a:t>Inserts</a:t>
            </a:r>
            <a:endParaRPr lang="es-ES" sz="2400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endParaRPr lang="es-ES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800100" lvl="1" indent="-342900" defTabSz="914400">
              <a:buFontTx/>
              <a:buAutoNum type="arabicPeriod"/>
            </a:pP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DHCR24 fw1: 822pb</a:t>
            </a:r>
          </a:p>
          <a:p>
            <a:pPr marL="800100" lvl="1" indent="-342900" defTabSz="914400">
              <a:buFontTx/>
              <a:buAutoNum type="arabicPeriod"/>
            </a:pP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SC5D fw1: 852pb</a:t>
            </a:r>
          </a:p>
          <a:p>
            <a:pPr marL="800100" lvl="1" indent="-342900" defTabSz="914400">
              <a:buFontTx/>
              <a:buAutoNum type="arabicPeriod"/>
            </a:pPr>
            <a:r>
              <a:rPr lang="es-ES" sz="2400" dirty="0">
                <a:latin typeface="Calibri" panose="020F0502020204030204"/>
              </a:rPr>
              <a:t>SC5D fw3: 1842pb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6D04055-5F00-4F2F-B6A7-CA84EF1131C5}"/>
              </a:ext>
            </a:extLst>
          </p:cNvPr>
          <p:cNvSpPr/>
          <p:nvPr/>
        </p:nvSpPr>
        <p:spPr>
          <a:xfrm>
            <a:off x="3479531" y="2623202"/>
            <a:ext cx="498295" cy="31525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2CE441C2-3894-49BF-B2EC-9A55496211E3}"/>
              </a:ext>
            </a:extLst>
          </p:cNvPr>
          <p:cNvSpPr/>
          <p:nvPr/>
        </p:nvSpPr>
        <p:spPr>
          <a:xfrm>
            <a:off x="4659148" y="2603740"/>
            <a:ext cx="464641" cy="31525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Flecha: hacia abajo 68">
            <a:extLst>
              <a:ext uri="{FF2B5EF4-FFF2-40B4-BE49-F238E27FC236}">
                <a16:creationId xmlns:a16="http://schemas.microsoft.com/office/drawing/2014/main" id="{021EF7E3-D682-47F4-9059-4C90191EA515}"/>
              </a:ext>
            </a:extLst>
          </p:cNvPr>
          <p:cNvSpPr/>
          <p:nvPr/>
        </p:nvSpPr>
        <p:spPr>
          <a:xfrm>
            <a:off x="8994845" y="3554090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E17C71C-684A-4BC1-9FE3-C822A0AA534B}"/>
              </a:ext>
            </a:extLst>
          </p:cNvPr>
          <p:cNvSpPr txBox="1"/>
          <p:nvPr/>
        </p:nvSpPr>
        <p:spPr>
          <a:xfrm>
            <a:off x="7717957" y="4151083"/>
            <a:ext cx="289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doesn’t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Flecha: hacia abajo 69">
            <a:extLst>
              <a:ext uri="{FF2B5EF4-FFF2-40B4-BE49-F238E27FC236}">
                <a16:creationId xmlns:a16="http://schemas.microsoft.com/office/drawing/2014/main" id="{4D533623-E0BD-4C71-913A-D7BAB9B39B65}"/>
              </a:ext>
            </a:extLst>
          </p:cNvPr>
          <p:cNvSpPr/>
          <p:nvPr/>
        </p:nvSpPr>
        <p:spPr>
          <a:xfrm>
            <a:off x="8994845" y="4603167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3DFBA622-58BB-4226-9A21-3749064EA93F}"/>
              </a:ext>
            </a:extLst>
          </p:cNvPr>
          <p:cNvSpPr txBox="1"/>
          <p:nvPr/>
        </p:nvSpPr>
        <p:spPr>
          <a:xfrm>
            <a:off x="7494020" y="5233815"/>
            <a:ext cx="345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Repeat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ligation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Flecha: hacia abajo 71">
            <a:extLst>
              <a:ext uri="{FF2B5EF4-FFF2-40B4-BE49-F238E27FC236}">
                <a16:creationId xmlns:a16="http://schemas.microsoft.com/office/drawing/2014/main" id="{E0C5EB80-DF1B-4C7C-A35F-2041E60F44EB}"/>
              </a:ext>
            </a:extLst>
          </p:cNvPr>
          <p:cNvSpPr/>
          <p:nvPr/>
        </p:nvSpPr>
        <p:spPr>
          <a:xfrm>
            <a:off x="8994845" y="5676307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8268347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475</TotalTime>
  <Words>680</Words>
  <Application>Microsoft Office PowerPoint</Application>
  <PresentationFormat>Panorámica</PresentationFormat>
  <Paragraphs>354</Paragraphs>
  <Slides>31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Rockwell</vt:lpstr>
      <vt:lpstr>Times New Roman</vt:lpstr>
      <vt:lpstr>Wingdings</vt:lpstr>
      <vt:lpstr>Atlas</vt:lpstr>
      <vt:lpstr>Lab meeting 22/10/19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Labmeeting 22/10/19</dc:title>
  <dc:creator>Marta Torrecilla Parra</dc:creator>
  <cp:lastModifiedBy>Marta Torrecilla Parra</cp:lastModifiedBy>
  <cp:revision>35</cp:revision>
  <dcterms:created xsi:type="dcterms:W3CDTF">2019-10-21T08:28:45Z</dcterms:created>
  <dcterms:modified xsi:type="dcterms:W3CDTF">2019-10-21T22:50:27Z</dcterms:modified>
</cp:coreProperties>
</file>